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690" r:id="rId2"/>
    <p:sldMasterId id="2147483699" r:id="rId3"/>
    <p:sldMasterId id="2147483738" r:id="rId4"/>
    <p:sldMasterId id="2147483740" r:id="rId5"/>
  </p:sldMasterIdLst>
  <p:notesMasterIdLst>
    <p:notesMasterId r:id="rId29"/>
  </p:notesMasterIdLst>
  <p:handoutMasterIdLst>
    <p:handoutMasterId r:id="rId30"/>
  </p:handoutMasterIdLst>
  <p:sldIdLst>
    <p:sldId id="260" r:id="rId6"/>
    <p:sldId id="267" r:id="rId7"/>
    <p:sldId id="373" r:id="rId8"/>
    <p:sldId id="360" r:id="rId9"/>
    <p:sldId id="361" r:id="rId10"/>
    <p:sldId id="276" r:id="rId11"/>
    <p:sldId id="371" r:id="rId12"/>
    <p:sldId id="283" r:id="rId13"/>
    <p:sldId id="366" r:id="rId14"/>
    <p:sldId id="369" r:id="rId15"/>
    <p:sldId id="277" r:id="rId16"/>
    <p:sldId id="279" r:id="rId17"/>
    <p:sldId id="365" r:id="rId18"/>
    <p:sldId id="284" r:id="rId19"/>
    <p:sldId id="378" r:id="rId20"/>
    <p:sldId id="379" r:id="rId21"/>
    <p:sldId id="377" r:id="rId22"/>
    <p:sldId id="350" r:id="rId23"/>
    <p:sldId id="306" r:id="rId24"/>
    <p:sldId id="374" r:id="rId25"/>
    <p:sldId id="356" r:id="rId26"/>
    <p:sldId id="358" r:id="rId27"/>
    <p:sldId id="35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3E31B"/>
    <a:srgbClr val="9B1436"/>
    <a:srgbClr val="808080"/>
    <a:srgbClr val="74C4B7"/>
    <a:srgbClr val="E2D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CC2A1-8D62-4001-8C2E-0A0870474165}" v="588" dt="2020-09-17T23:23:39.735"/>
    <p1510:client id="{37323C2B-64FA-4FAE-BD17-CFD48CE24617}" v="657" dt="2020-09-17T17:11:44.534"/>
    <p1510:client id="{44066746-BBD6-4D55-8EF2-1064CB45E5FF}" v="112" dt="2020-09-18T00:35:30.506"/>
    <p1510:client id="{5A3CFB3C-5D6D-4A9B-843F-F8E60307F208}" v="8" dt="2020-09-17T23:33:41.373"/>
    <p1510:client id="{A81E34E9-9D8E-4023-809D-341147916797}" v="60" dt="2020-09-25T18:20:56.191"/>
    <p1510:client id="{B767EED9-32F7-4567-AE7D-B5D6DD7C2552}" v="209" dt="2020-09-16T17:22:17.984"/>
    <p1510:client id="{D6A9EB53-95DF-4812-8617-623E6EB8F8D3}" v="23" dt="2020-09-23T18:08:05.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7908" autoAdjust="0"/>
  </p:normalViewPr>
  <p:slideViewPr>
    <p:cSldViewPr snapToObjects="1">
      <p:cViewPr varScale="1">
        <p:scale>
          <a:sx n="56" d="100"/>
          <a:sy n="56" d="100"/>
        </p:scale>
        <p:origin x="11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220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4D7100-BEDF-9F4E-A78D-738916635F11}" type="datetime1">
              <a:rPr lang="en-US" smtClean="0"/>
              <a:pPr/>
              <a:t>10/5/2020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61A3C2-0691-F143-B3CB-98A6AD253E6D}" type="slidenum">
              <a:rPr lang="en-US" smtClean="0"/>
              <a:pPr/>
              <a:t>‹#›</a:t>
            </a:fld>
            <a:endParaRPr lang="en-US"/>
          </a:p>
        </p:txBody>
      </p:sp>
    </p:spTree>
    <p:extLst>
      <p:ext uri="{BB962C8B-B14F-4D97-AF65-F5344CB8AC3E}">
        <p14:creationId xmlns:p14="http://schemas.microsoft.com/office/powerpoint/2010/main" val="2322572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9E2C1-5A18-9E40-9A05-1F377C7AFE42}" type="datetime1">
              <a:rPr lang="en-US" smtClean="0"/>
              <a:pPr/>
              <a:t>10/5/2020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2A288-7545-43B7-A078-5A5360F24115}" type="slidenum">
              <a:rPr lang="en-US" smtClean="0"/>
              <a:pPr/>
              <a:t>‹#›</a:t>
            </a:fld>
            <a:endParaRPr lang="en-US"/>
          </a:p>
        </p:txBody>
      </p:sp>
    </p:spTree>
    <p:extLst>
      <p:ext uri="{BB962C8B-B14F-4D97-AF65-F5344CB8AC3E}">
        <p14:creationId xmlns:p14="http://schemas.microsoft.com/office/powerpoint/2010/main" val="39363611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shadvisoryonline.epa.gov/Contact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line.com/nutrition/legumes-good-or-bad" TargetMode="External"/><Relationship Id="rId7" Type="http://schemas.openxmlformats.org/officeDocument/2006/relationships/hyperlink" Target="https://www.healthline.com/nutrition/10-proven-health-benefits-of-egg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healthline.com/nutrition/is-dairy-bad-or-good" TargetMode="External"/><Relationship Id="rId5" Type="http://schemas.openxmlformats.org/officeDocument/2006/relationships/hyperlink" Target="https://www.healthline.com/nutrition/foods/soybeans" TargetMode="External"/><Relationship Id="rId4" Type="http://schemas.openxmlformats.org/officeDocument/2006/relationships/hyperlink" Target="https://www.healthline.com/nutrition/grains-good-or-b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Cancer Myths to be discussed within General, Healthful eating slides</a:t>
            </a:r>
          </a:p>
        </p:txBody>
      </p:sp>
      <p:sp>
        <p:nvSpPr>
          <p:cNvPr id="4" name="Slide Number Placeholder 3"/>
          <p:cNvSpPr>
            <a:spLocks noGrp="1"/>
          </p:cNvSpPr>
          <p:nvPr>
            <p:ph type="sldNum" sz="quarter" idx="5"/>
          </p:nvPr>
        </p:nvSpPr>
        <p:spPr/>
        <p:txBody>
          <a:bodyPr/>
          <a:lstStyle/>
          <a:p>
            <a:fld id="{2942A288-7545-43B7-A078-5A5360F24115}" type="slidenum">
              <a:rPr lang="en-US" smtClean="0"/>
              <a:pPr/>
              <a:t>2</a:t>
            </a:fld>
            <a:endParaRPr lang="en-US"/>
          </a:p>
        </p:txBody>
      </p:sp>
    </p:spTree>
    <p:extLst>
      <p:ext uri="{BB962C8B-B14F-4D97-AF65-F5344CB8AC3E}">
        <p14:creationId xmlns:p14="http://schemas.microsoft.com/office/powerpoint/2010/main" val="280485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Consume less than 10% of calories from saturated fat (2000 kcal, 22 gm fat) </a:t>
            </a:r>
          </a:p>
          <a:p>
            <a:endParaRPr lang="en-US" dirty="0">
              <a:cs typeface="Calibri"/>
            </a:endParaRPr>
          </a:p>
          <a:p>
            <a:r>
              <a:rPr lang="en-US"/>
              <a:t>8 oz cold water fish weekly</a:t>
            </a:r>
          </a:p>
          <a:p>
            <a:r>
              <a:rPr lang="en-US" dirty="0"/>
              <a:t>Salmon, halibut, cod, mackerel,</a:t>
            </a:r>
            <a:r>
              <a:rPr lang="en-US" baseline="0" dirty="0"/>
              <a:t> anchovies, sardines, krill</a:t>
            </a:r>
          </a:p>
          <a:p>
            <a:r>
              <a:rPr lang="en-US" baseline="0" dirty="0"/>
              <a:t>3 g/day GRAS</a:t>
            </a:r>
          </a:p>
          <a:p>
            <a:r>
              <a:rPr lang="en-US" baseline="0" dirty="0"/>
              <a:t>&gt;3g ~ monitor for excessive bleeding </a:t>
            </a:r>
          </a:p>
          <a:p>
            <a:endParaRPr lang="en-US" baseline="0" dirty="0">
              <a:cs typeface="Calibri"/>
            </a:endParaRPr>
          </a:p>
          <a:p>
            <a:r>
              <a:rPr lang="en-US"/>
              <a:t>a-Linolenic fatty acid (ALA) is found in flaxseed, walnuts, chia, and algae</a:t>
            </a:r>
          </a:p>
          <a:p>
            <a:r>
              <a:rPr lang="en-US"/>
              <a:t>5-15% of ALA can convert to EPA </a:t>
            </a:r>
          </a:p>
          <a:p>
            <a:r>
              <a:rPr lang="en-US"/>
              <a:t>1% of ALA converts to DHA </a:t>
            </a:r>
          </a:p>
          <a:p>
            <a:endParaRPr lang="en-US" dirty="0">
              <a:cs typeface="Calibri"/>
            </a:endParaRPr>
          </a:p>
          <a:p>
            <a:r>
              <a:rPr lang="en-US" dirty="0">
                <a:cs typeface="Calibri"/>
              </a:rPr>
              <a:t>High </a:t>
            </a:r>
            <a:r>
              <a:rPr lang="en-US" err="1">
                <a:cs typeface="Calibri"/>
              </a:rPr>
              <a:t>smokepoint</a:t>
            </a:r>
            <a:r>
              <a:rPr lang="en-US" dirty="0">
                <a:cs typeface="Calibri"/>
              </a:rPr>
              <a:t> – almond (nutty flavor), avocado (sweet aroma), refined olive oil (high in monounsaturated fat, lighter flavor), safflower (omega 6, oleic acid added - </a:t>
            </a:r>
            <a:r>
              <a:rPr lang="en-US" err="1">
                <a:cs typeface="Calibri"/>
              </a:rPr>
              <a:t>mufa</a:t>
            </a:r>
            <a:r>
              <a:rPr lang="en-US" dirty="0">
                <a:cs typeface="Calibri"/>
              </a:rPr>
              <a:t>), sunflower (</a:t>
            </a:r>
            <a:r>
              <a:rPr lang="en-US" err="1">
                <a:cs typeface="Calibri"/>
              </a:rPr>
              <a:t>pufa</a:t>
            </a:r>
            <a:r>
              <a:rPr lang="en-US" dirty="0">
                <a:cs typeface="Calibri"/>
              </a:rPr>
              <a:t>, oleic acid added)</a:t>
            </a:r>
          </a:p>
          <a:p>
            <a:r>
              <a:rPr lang="en-US" dirty="0">
                <a:cs typeface="Calibri"/>
              </a:rPr>
              <a:t>Medium-High – canola, grapeseed, macadamia nut, extra virgin olive, peanut, </a:t>
            </a:r>
          </a:p>
          <a:p>
            <a:r>
              <a:rPr lang="en-US" dirty="0">
                <a:cs typeface="Calibri"/>
              </a:rPr>
              <a:t>Coconut – medium – cold pressed more nutrients, more MCTs</a:t>
            </a:r>
          </a:p>
          <a:p>
            <a:endParaRPr lang="en-US" dirty="0"/>
          </a:p>
          <a:p>
            <a:r>
              <a:rPr lang="en-US" baseline="0" dirty="0"/>
              <a:t>Anti-inflammatory pathways – eicosanoid production, changes in cell membrane fluidity, cell </a:t>
            </a:r>
            <a:r>
              <a:rPr lang="en-US" baseline="0" dirty="0" err="1"/>
              <a:t>signalling</a:t>
            </a:r>
            <a:endParaRPr lang="en-US" baseline="0" dirty="0"/>
          </a:p>
          <a:p>
            <a:r>
              <a:rPr lang="en-US" baseline="0"/>
              <a:t>Suppress NF-kappa B</a:t>
            </a:r>
            <a:endParaRPr lang="en-US" baseline="0">
              <a:cs typeface="Calibri"/>
            </a:endParaRPr>
          </a:p>
        </p:txBody>
      </p:sp>
      <p:sp>
        <p:nvSpPr>
          <p:cNvPr id="4" name="Slide Number Placeholder 3"/>
          <p:cNvSpPr>
            <a:spLocks noGrp="1"/>
          </p:cNvSpPr>
          <p:nvPr>
            <p:ph type="sldNum" sz="quarter" idx="10"/>
          </p:nvPr>
        </p:nvSpPr>
        <p:spPr/>
        <p:txBody>
          <a:bodyPr/>
          <a:lstStyle/>
          <a:p>
            <a:fld id="{2942A288-7545-43B7-A078-5A5360F24115}" type="slidenum">
              <a:rPr lang="en-US" smtClean="0"/>
              <a:pPr/>
              <a:t>12</a:t>
            </a:fld>
            <a:endParaRPr lang="en-US"/>
          </a:p>
        </p:txBody>
      </p:sp>
    </p:spTree>
    <p:extLst>
      <p:ext uri="{BB962C8B-B14F-4D97-AF65-F5344CB8AC3E}">
        <p14:creationId xmlns:p14="http://schemas.microsoft.com/office/powerpoint/2010/main" val="285250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Average American consumption &gt; 3500 mg. </a:t>
            </a:r>
            <a:endParaRPr lang="en-US"/>
          </a:p>
          <a:p>
            <a:r>
              <a:rPr lang="en-US">
                <a:cs typeface="Calibri"/>
              </a:rPr>
              <a:t>Goal 2400 mg (1 tsp of salt) or tighter 1500 mg depending on your doctor's recommendations</a:t>
            </a:r>
            <a:endParaRPr lang="en-US"/>
          </a:p>
          <a:p>
            <a:r>
              <a:rPr lang="en-US">
                <a:cs typeface="Calibri"/>
              </a:rPr>
              <a:t>Mostly comes from bread, condiments, canned/processed foods.</a:t>
            </a:r>
          </a:p>
        </p:txBody>
      </p:sp>
      <p:sp>
        <p:nvSpPr>
          <p:cNvPr id="4" name="Slide Number Placeholder 3"/>
          <p:cNvSpPr>
            <a:spLocks noGrp="1"/>
          </p:cNvSpPr>
          <p:nvPr>
            <p:ph type="sldNum" sz="quarter" idx="5"/>
          </p:nvPr>
        </p:nvSpPr>
        <p:spPr/>
        <p:txBody>
          <a:bodyPr/>
          <a:lstStyle/>
          <a:p>
            <a:fld id="{2942A288-7545-43B7-A078-5A5360F24115}" type="slidenum">
              <a:rPr lang="en-US" smtClean="0"/>
              <a:pPr/>
              <a:t>13</a:t>
            </a:fld>
            <a:endParaRPr lang="en-US"/>
          </a:p>
        </p:txBody>
      </p:sp>
    </p:spTree>
    <p:extLst>
      <p:ext uri="{BB962C8B-B14F-4D97-AF65-F5344CB8AC3E}">
        <p14:creationId xmlns:p14="http://schemas.microsoft.com/office/powerpoint/2010/main" val="197486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Alcohol’s effects vary depending on how much you drink, how often you drink, your age, your health status and your family history</a:t>
            </a:r>
          </a:p>
          <a:p>
            <a:r>
              <a:rPr lang="en-US"/>
              <a:t>Pay attention to alcohol percentages: IPA 5-9% alcohol Double IPA @ 14% = 2.8 drinks; typical margarita = 1.8 drinks; Cadillac Margarita = 2.7 drinks</a:t>
            </a:r>
            <a:endParaRPr lang="en-US">
              <a:cs typeface="Calibri"/>
            </a:endParaRPr>
          </a:p>
          <a:p>
            <a:r>
              <a:rPr lang="en-US"/>
              <a:t>Consequences – reduced inhibitions, slurred speech, motor impairment, confusion, memory problems, concentration problems, coma, breathing problems, death</a:t>
            </a:r>
            <a:endParaRPr lang="en-US">
              <a:cs typeface="Calibri"/>
            </a:endParaRPr>
          </a:p>
          <a:p>
            <a:r>
              <a:rPr lang="en-US"/>
              <a:t>Long-term effects – Wernicke-Korsakoff syndrome (Thiamine deficiency (B1)) brain disorder</a:t>
            </a:r>
            <a:endParaRPr lang="en-US">
              <a:cs typeface="Calibri"/>
            </a:endParaRPr>
          </a:p>
          <a:p>
            <a:r>
              <a:rPr lang="en-US" dirty="0"/>
              <a:t>https://www.rethinkingdrinking.niaaa.nih.gov/</a:t>
            </a:r>
          </a:p>
        </p:txBody>
      </p:sp>
      <p:sp>
        <p:nvSpPr>
          <p:cNvPr id="4" name="Slide Number Placeholder 3"/>
          <p:cNvSpPr>
            <a:spLocks noGrp="1"/>
          </p:cNvSpPr>
          <p:nvPr>
            <p:ph type="sldNum" sz="quarter" idx="10"/>
          </p:nvPr>
        </p:nvSpPr>
        <p:spPr/>
        <p:txBody>
          <a:bodyPr/>
          <a:lstStyle/>
          <a:p>
            <a:fld id="{2942A288-7545-43B7-A078-5A5360F24115}" type="slidenum">
              <a:rPr lang="en-US" smtClean="0"/>
              <a:pPr/>
              <a:t>14</a:t>
            </a:fld>
            <a:endParaRPr lang="en-US"/>
          </a:p>
        </p:txBody>
      </p:sp>
    </p:spTree>
    <p:extLst>
      <p:ext uri="{BB962C8B-B14F-4D97-AF65-F5344CB8AC3E}">
        <p14:creationId xmlns:p14="http://schemas.microsoft.com/office/powerpoint/2010/main" val="62441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a:t>
            </a:r>
          </a:p>
          <a:p>
            <a:r>
              <a:rPr lang="en-US" dirty="0"/>
              <a:t>High – doxorubicin &gt; 60 mg/m</a:t>
            </a:r>
            <a:r>
              <a:rPr lang="en-US" baseline="30000" dirty="0"/>
              <a:t>2</a:t>
            </a:r>
            <a:r>
              <a:rPr lang="en-US" dirty="0"/>
              <a:t>, </a:t>
            </a:r>
            <a:r>
              <a:rPr lang="en-US" dirty="0" err="1"/>
              <a:t>cytoxan</a:t>
            </a:r>
            <a:r>
              <a:rPr lang="en-US" dirty="0"/>
              <a:t> &gt; 1500mg/m</a:t>
            </a:r>
            <a:r>
              <a:rPr lang="en-US" baseline="30000" dirty="0"/>
              <a:t>2</a:t>
            </a:r>
            <a:r>
              <a:rPr lang="en-US" dirty="0"/>
              <a:t>, cis, </a:t>
            </a:r>
            <a:r>
              <a:rPr lang="en-US" dirty="0" err="1"/>
              <a:t>ifosfamide</a:t>
            </a:r>
            <a:r>
              <a:rPr lang="en-US" dirty="0"/>
              <a:t> &gt; 2g/m</a:t>
            </a:r>
            <a:r>
              <a:rPr lang="en-US" baseline="30000" dirty="0"/>
              <a:t>2</a:t>
            </a:r>
            <a:endParaRPr lang="en-US" dirty="0"/>
          </a:p>
          <a:p>
            <a:r>
              <a:rPr lang="en-US" dirty="0"/>
              <a:t>Med</a:t>
            </a:r>
            <a:r>
              <a:rPr lang="en-US" baseline="0" dirty="0"/>
              <a:t> – Cytoxan &lt;1500, doxorubicin &lt;60, </a:t>
            </a:r>
            <a:r>
              <a:rPr lang="en-US" baseline="0" dirty="0" err="1"/>
              <a:t>mtx</a:t>
            </a:r>
            <a:r>
              <a:rPr lang="en-US" baseline="0" dirty="0"/>
              <a:t> &gt; 250 mg/m</a:t>
            </a:r>
            <a:r>
              <a:rPr lang="en-US" baseline="30000" dirty="0"/>
              <a:t>2</a:t>
            </a:r>
            <a:endParaRPr lang="en-US" dirty="0"/>
          </a:p>
          <a:p>
            <a:r>
              <a:rPr lang="en-US" dirty="0"/>
              <a:t>delayed (cis, carbo, </a:t>
            </a:r>
            <a:r>
              <a:rPr lang="en-US" dirty="0" err="1"/>
              <a:t>cytoxan</a:t>
            </a:r>
            <a:r>
              <a:rPr lang="en-US" dirty="0"/>
              <a:t>, anthracycline, </a:t>
            </a:r>
            <a:r>
              <a:rPr lang="en-US" dirty="0" err="1"/>
              <a:t>oxali</a:t>
            </a:r>
            <a:r>
              <a:rPr lang="en-US" dirty="0"/>
              <a:t>)</a:t>
            </a:r>
          </a:p>
          <a:p>
            <a:r>
              <a:rPr lang="en-US" dirty="0"/>
              <a:t>Anticipatory (conditioned),</a:t>
            </a:r>
            <a:r>
              <a:rPr lang="en-US" baseline="0" dirty="0"/>
              <a:t> Breakthrough (despite meds), Refractory (subsequent, unresponsive to </a:t>
            </a:r>
            <a:r>
              <a:rPr lang="en-US" baseline="0" dirty="0" err="1"/>
              <a:t>tx</a:t>
            </a:r>
            <a:r>
              <a:rPr lang="en-US" baseline="0" dirty="0"/>
              <a:t>)</a:t>
            </a:r>
          </a:p>
          <a:p>
            <a:endParaRPr lang="en-US" baseline="0" dirty="0"/>
          </a:p>
          <a:p>
            <a:r>
              <a:rPr lang="en-US" sz="1200" b="0" i="0" kern="1200" dirty="0">
                <a:solidFill>
                  <a:schemeClr val="tx1"/>
                </a:solidFill>
                <a:effectLst/>
                <a:latin typeface="+mn-lt"/>
                <a:ea typeface="+mn-ea"/>
                <a:cs typeface="+mn-cs"/>
              </a:rPr>
              <a:t>The most common chemotherapy drugs used to treat soft tissue sarcoma include:</a:t>
            </a:r>
          </a:p>
          <a:p>
            <a:r>
              <a:rPr lang="en-US" sz="1200" b="0" i="0" kern="1200" dirty="0" err="1">
                <a:solidFill>
                  <a:schemeClr val="tx1"/>
                </a:solidFill>
                <a:effectLst/>
                <a:latin typeface="+mn-lt"/>
                <a:ea typeface="+mn-ea"/>
                <a:cs typeface="+mn-cs"/>
              </a:rPr>
              <a:t>Ifosfamide</a:t>
            </a:r>
            <a:r>
              <a:rPr lang="en-US" sz="1200" b="0" i="0" kern="1200" dirty="0">
                <a:solidFill>
                  <a:schemeClr val="tx1"/>
                </a:solidFill>
                <a:effectLst/>
                <a:latin typeface="+mn-lt"/>
                <a:ea typeface="+mn-ea"/>
                <a:cs typeface="+mn-cs"/>
              </a:rPr>
              <a:t> (high), Doxorubicin(med/hi/acute/delayed),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Cisplatin (hi/acute/delayed),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Gemcitabine (lo),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Vincristine,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Docetaxel (lo),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Methotrexate(med/lo),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Paclitaxel (lo),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Vinorelbine</a:t>
            </a:r>
          </a:p>
          <a:p>
            <a:endParaRPr lang="en-US" dirty="0"/>
          </a:p>
          <a:p>
            <a:pPr eaLnBrk="1" hangingPunct="1">
              <a:lnSpc>
                <a:spcPct val="90000"/>
              </a:lnSpc>
            </a:pPr>
            <a:r>
              <a:rPr lang="en-US" sz="1200" dirty="0">
                <a:ea typeface="ＭＳ Ｐゴシック" panose="020B0600070205080204" pitchFamily="34" charset="-128"/>
              </a:rPr>
              <a:t>Avoid foods that are spicy, fried or greasy</a:t>
            </a:r>
          </a:p>
          <a:p>
            <a:pPr eaLnBrk="1" hangingPunct="1">
              <a:lnSpc>
                <a:spcPct val="90000"/>
              </a:lnSpc>
            </a:pPr>
            <a:r>
              <a:rPr lang="en-US" sz="1200" dirty="0">
                <a:ea typeface="ＭＳ Ｐゴシック" panose="020B0600070205080204" pitchFamily="34" charset="-128"/>
              </a:rPr>
              <a:t>Avoid foods with strong odors</a:t>
            </a:r>
          </a:p>
          <a:p>
            <a:pPr eaLnBrk="1" hangingPunct="1">
              <a:lnSpc>
                <a:spcPct val="90000"/>
              </a:lnSpc>
            </a:pPr>
            <a:r>
              <a:rPr lang="en-US" sz="1200" dirty="0">
                <a:ea typeface="ＭＳ Ｐゴシック" panose="020B0600070205080204" pitchFamily="34" charset="-128"/>
              </a:rPr>
              <a:t>Choose foods that are cool or warm (not hot or cold)</a:t>
            </a:r>
          </a:p>
          <a:p>
            <a:endParaRPr lang="en-US" dirty="0"/>
          </a:p>
        </p:txBody>
      </p:sp>
      <p:sp>
        <p:nvSpPr>
          <p:cNvPr id="4" name="Slide Number Placeholder 3"/>
          <p:cNvSpPr>
            <a:spLocks noGrp="1"/>
          </p:cNvSpPr>
          <p:nvPr>
            <p:ph type="sldNum" sz="quarter" idx="5"/>
          </p:nvPr>
        </p:nvSpPr>
        <p:spPr/>
        <p:txBody>
          <a:bodyPr/>
          <a:lstStyle/>
          <a:p>
            <a:fld id="{2942A288-7545-43B7-A078-5A5360F24115}" type="slidenum">
              <a:rPr lang="en-US" smtClean="0"/>
              <a:pPr/>
              <a:t>15</a:t>
            </a:fld>
            <a:endParaRPr lang="en-US"/>
          </a:p>
        </p:txBody>
      </p:sp>
    </p:spTree>
    <p:extLst>
      <p:ext uri="{BB962C8B-B14F-4D97-AF65-F5344CB8AC3E}">
        <p14:creationId xmlns:p14="http://schemas.microsoft.com/office/powerpoint/2010/main" val="330817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2400" dirty="0"/>
              <a:t>Eat while engaged in activities</a:t>
            </a:r>
          </a:p>
          <a:p>
            <a:pPr lvl="1">
              <a:buFont typeface="Wingdings" panose="05000000000000000000" pitchFamily="2" charset="2"/>
              <a:buChar char="§"/>
            </a:pPr>
            <a:r>
              <a:rPr lang="en-US" sz="2200" dirty="0"/>
              <a:t> Guests, TV/Movies, Music, Books </a:t>
            </a:r>
            <a:r>
              <a:rPr lang="en-US" sz="2200" dirty="0" err="1"/>
              <a:t>etc</a:t>
            </a:r>
            <a:endParaRPr lang="en-US" sz="2200" dirty="0"/>
          </a:p>
          <a:p>
            <a:endParaRPr lang="en-US" dirty="0"/>
          </a:p>
        </p:txBody>
      </p:sp>
      <p:sp>
        <p:nvSpPr>
          <p:cNvPr id="4" name="Slide Number Placeholder 3"/>
          <p:cNvSpPr>
            <a:spLocks noGrp="1"/>
          </p:cNvSpPr>
          <p:nvPr>
            <p:ph type="sldNum" sz="quarter" idx="5"/>
          </p:nvPr>
        </p:nvSpPr>
        <p:spPr/>
        <p:txBody>
          <a:bodyPr/>
          <a:lstStyle/>
          <a:p>
            <a:fld id="{2942A288-7545-43B7-A078-5A5360F24115}" type="slidenum">
              <a:rPr lang="en-US" smtClean="0"/>
              <a:pPr/>
              <a:t>17</a:t>
            </a:fld>
            <a:endParaRPr lang="en-US"/>
          </a:p>
        </p:txBody>
      </p:sp>
    </p:spTree>
    <p:extLst>
      <p:ext uri="{BB962C8B-B14F-4D97-AF65-F5344CB8AC3E}">
        <p14:creationId xmlns:p14="http://schemas.microsoft.com/office/powerpoint/2010/main" val="152842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pPr/>
              <a:t>18</a:t>
            </a:fld>
            <a:endParaRPr lang="en-US"/>
          </a:p>
        </p:txBody>
      </p:sp>
    </p:spTree>
    <p:extLst>
      <p:ext uri="{BB962C8B-B14F-4D97-AF65-F5344CB8AC3E}">
        <p14:creationId xmlns:p14="http://schemas.microsoft.com/office/powerpoint/2010/main" val="253763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Slide</a:t>
            </a:r>
          </a:p>
          <a:p>
            <a:endParaRPr lang="en-US" dirty="0"/>
          </a:p>
        </p:txBody>
      </p:sp>
      <p:sp>
        <p:nvSpPr>
          <p:cNvPr id="4" name="Slide Number Placeholder 3"/>
          <p:cNvSpPr>
            <a:spLocks noGrp="1"/>
          </p:cNvSpPr>
          <p:nvPr>
            <p:ph type="sldNum" sz="quarter" idx="10"/>
          </p:nvPr>
        </p:nvSpPr>
        <p:spPr/>
        <p:txBody>
          <a:bodyPr/>
          <a:lstStyle/>
          <a:p>
            <a:fld id="{2942A288-7545-43B7-A078-5A5360F24115}" type="slidenum">
              <a:rPr lang="en-US" smtClean="0"/>
              <a:pPr/>
              <a:t>19</a:t>
            </a:fld>
            <a:endParaRPr lang="en-US"/>
          </a:p>
        </p:txBody>
      </p:sp>
    </p:spTree>
    <p:extLst>
      <p:ext uri="{BB962C8B-B14F-4D97-AF65-F5344CB8AC3E}">
        <p14:creationId xmlns:p14="http://schemas.microsoft.com/office/powerpoint/2010/main" val="43539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ts val="1200"/>
              </a:spcAft>
            </a:pPr>
            <a:r>
              <a:rPr lang="en-US"/>
              <a:t>Move More ( &gt; 10,000 steps daily), Exert Yourself (30-60 minutes of moderate activity daily), Preserve Muscle Mass with Strength Training &gt; 2 times/week</a:t>
            </a:r>
            <a:endParaRPr lang="en-US">
              <a:cs typeface="Calibri"/>
            </a:endParaRPr>
          </a:p>
          <a:p>
            <a:r>
              <a:rPr lang="en-US" dirty="0"/>
              <a:t>Strong Association </a:t>
            </a:r>
            <a:r>
              <a:rPr lang="en-US" dirty="0" err="1"/>
              <a:t>btwn</a:t>
            </a:r>
            <a:r>
              <a:rPr lang="en-US"/>
              <a:t> physical activity and postmenopausal breast (20-40%), colorectal (20%) and endometrial (20-30%) CA</a:t>
            </a:r>
            <a:endParaRPr lang="en-US" dirty="0"/>
          </a:p>
          <a:p>
            <a:r>
              <a:rPr lang="en-US" dirty="0"/>
              <a:t>DM, CVD, Falls, Depression, Joint/Back Pain</a:t>
            </a:r>
          </a:p>
          <a:p>
            <a:r>
              <a:rPr lang="en-US" dirty="0"/>
              <a:t>Improve sleep, maintain healthy weight, manage stress, improve quality of life</a:t>
            </a:r>
          </a:p>
          <a:p>
            <a:endParaRPr lang="en-US" dirty="0"/>
          </a:p>
          <a:p>
            <a:r>
              <a:rPr lang="en-US" dirty="0"/>
              <a:t>Can elicit biological changes – telomere lengthening, reduce inflammation, Repair DNA damage</a:t>
            </a:r>
          </a:p>
          <a:p>
            <a:endParaRPr lang="en-US" dirty="0"/>
          </a:p>
          <a:p>
            <a:r>
              <a:rPr lang="en-US" dirty="0"/>
              <a:t>Moderate – 150 min/week  - feels somewhat hard, breathing quickens but you are not out of breath, sweating w/in 10 minutes, conversant but can't sing, </a:t>
            </a:r>
          </a:p>
          <a:p>
            <a:r>
              <a:rPr lang="en-US" dirty="0"/>
              <a:t>Vigorous – 75 min/week - feels very hard, breathing is deep and rapid, sweating w/in a few minutes, say a few words then out of breath</a:t>
            </a:r>
            <a:endParaRPr lang="en-US" dirty="0">
              <a:cs typeface="Calibri"/>
            </a:endParaRPr>
          </a:p>
        </p:txBody>
      </p:sp>
      <p:sp>
        <p:nvSpPr>
          <p:cNvPr id="4" name="Slide Number Placeholder 3"/>
          <p:cNvSpPr>
            <a:spLocks noGrp="1"/>
          </p:cNvSpPr>
          <p:nvPr>
            <p:ph type="sldNum" sz="quarter" idx="5"/>
          </p:nvPr>
        </p:nvSpPr>
        <p:spPr/>
        <p:txBody>
          <a:bodyPr/>
          <a:lstStyle/>
          <a:p>
            <a:fld id="{2942A288-7545-43B7-A078-5A5360F24115}" type="slidenum">
              <a:rPr lang="en-US" smtClean="0"/>
              <a:pPr/>
              <a:t>20</a:t>
            </a:fld>
            <a:endParaRPr lang="en-US"/>
          </a:p>
        </p:txBody>
      </p:sp>
    </p:spTree>
    <p:extLst>
      <p:ext uri="{BB962C8B-B14F-4D97-AF65-F5344CB8AC3E}">
        <p14:creationId xmlns:p14="http://schemas.microsoft.com/office/powerpoint/2010/main" val="414464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re: cancer risk reduction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42A288-7545-43B7-A078-5A5360F24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50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May end here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42A288-7545-43B7-A078-5A5360F24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00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 Cancer Myth – Fad Diets</a:t>
            </a:r>
          </a:p>
        </p:txBody>
      </p:sp>
      <p:sp>
        <p:nvSpPr>
          <p:cNvPr id="4" name="Slide Number Placeholder 3"/>
          <p:cNvSpPr>
            <a:spLocks noGrp="1"/>
          </p:cNvSpPr>
          <p:nvPr>
            <p:ph type="sldNum" sz="quarter" idx="10"/>
          </p:nvPr>
        </p:nvSpPr>
        <p:spPr/>
        <p:txBody>
          <a:bodyPr/>
          <a:lstStyle/>
          <a:p>
            <a:fld id="{2942A288-7545-43B7-A078-5A5360F24115}" type="slidenum">
              <a:rPr lang="en-US" smtClean="0"/>
              <a:pPr/>
              <a:t>3</a:t>
            </a:fld>
            <a:endParaRPr lang="en-US"/>
          </a:p>
        </p:txBody>
      </p:sp>
    </p:spTree>
    <p:extLst>
      <p:ext uri="{BB962C8B-B14F-4D97-AF65-F5344CB8AC3E}">
        <p14:creationId xmlns:p14="http://schemas.microsoft.com/office/powerpoint/2010/main" val="293599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Serving sizes have been updated to reflect the amount people typically eat and drink today. </a:t>
            </a:r>
            <a:endParaRPr lang="en-US" dirty="0">
              <a:cs typeface="Calibri"/>
            </a:endParaRPr>
          </a:p>
          <a:p>
            <a:pPr marL="171450" indent="-171450">
              <a:buFont typeface="Arial"/>
              <a:buChar char="•"/>
            </a:pPr>
            <a:r>
              <a:rPr lang="en-US"/>
              <a:t>5% DV or less of a nutrient per serving is considered low.</a:t>
            </a:r>
          </a:p>
          <a:p>
            <a:pPr marL="171450" indent="-171450">
              <a:buFont typeface="Arial"/>
              <a:buChar char="•"/>
            </a:pPr>
            <a:r>
              <a:rPr lang="en-US"/>
              <a:t>20% DV or more of a nutrient per serving is considered high.</a:t>
            </a:r>
          </a:p>
          <a:p>
            <a:r>
              <a:rPr lang="en-US" b="1"/>
              <a:t>More often, choose foods that are:</a:t>
            </a:r>
            <a:endParaRPr lang="en-US"/>
          </a:p>
          <a:p>
            <a:pPr marL="171450" indent="-171450">
              <a:buFont typeface="Arial"/>
              <a:buChar char="•"/>
            </a:pPr>
            <a:r>
              <a:rPr lang="en-US"/>
              <a:t>Higher in dietary fiber, vitamin D, calcium, iron, and potassium.</a:t>
            </a:r>
          </a:p>
          <a:p>
            <a:pPr marL="171450" indent="-171450">
              <a:buFont typeface="Arial"/>
              <a:buChar char="•"/>
            </a:pPr>
            <a:r>
              <a:rPr lang="en-US"/>
              <a:t>Lower in saturated fat, sodium, and added sugars.</a:t>
            </a:r>
          </a:p>
          <a:p>
            <a:endParaRPr lang="en-US" dirty="0">
              <a:cs typeface="Calibri"/>
            </a:endParaRPr>
          </a:p>
        </p:txBody>
      </p:sp>
      <p:sp>
        <p:nvSpPr>
          <p:cNvPr id="4" name="Slide Number Placeholder 3"/>
          <p:cNvSpPr>
            <a:spLocks noGrp="1"/>
          </p:cNvSpPr>
          <p:nvPr>
            <p:ph type="sldNum" sz="quarter" idx="5"/>
          </p:nvPr>
        </p:nvSpPr>
        <p:spPr/>
        <p:txBody>
          <a:bodyPr/>
          <a:lstStyle/>
          <a:p>
            <a:fld id="{2942A288-7545-43B7-A078-5A5360F24115}" type="slidenum">
              <a:rPr lang="en-US" smtClean="0"/>
              <a:pPr/>
              <a:t>5</a:t>
            </a:fld>
            <a:endParaRPr lang="en-US"/>
          </a:p>
        </p:txBody>
      </p:sp>
    </p:spTree>
    <p:extLst>
      <p:ext uri="{BB962C8B-B14F-4D97-AF65-F5344CB8AC3E}">
        <p14:creationId xmlns:p14="http://schemas.microsoft.com/office/powerpoint/2010/main" val="47678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t>Discuss Cancer Myth – organic, no fruit</a:t>
            </a:r>
          </a:p>
        </p:txBody>
      </p:sp>
      <p:sp>
        <p:nvSpPr>
          <p:cNvPr id="4" name="Slide Number Placeholder 3"/>
          <p:cNvSpPr>
            <a:spLocks noGrp="1"/>
          </p:cNvSpPr>
          <p:nvPr>
            <p:ph type="sldNum" sz="quarter" idx="10"/>
          </p:nvPr>
        </p:nvSpPr>
        <p:spPr/>
        <p:txBody>
          <a:bodyPr/>
          <a:lstStyle/>
          <a:p>
            <a:fld id="{2942A288-7545-43B7-A078-5A5360F24115}" type="slidenum">
              <a:rPr lang="en-US" smtClean="0"/>
              <a:pPr/>
              <a:t>6</a:t>
            </a:fld>
            <a:endParaRPr lang="en-US"/>
          </a:p>
        </p:txBody>
      </p:sp>
    </p:spTree>
    <p:extLst>
      <p:ext uri="{BB962C8B-B14F-4D97-AF65-F5344CB8AC3E}">
        <p14:creationId xmlns:p14="http://schemas.microsoft.com/office/powerpoint/2010/main" val="194480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½ cup</a:t>
            </a:r>
          </a:p>
          <a:p>
            <a:r>
              <a:rPr lang="en-US" dirty="0">
                <a:cs typeface="Calibri"/>
              </a:rPr>
              <a:t>1 medium</a:t>
            </a:r>
          </a:p>
          <a:p>
            <a:r>
              <a:rPr lang="en-US" dirty="0">
                <a:cs typeface="Calibri"/>
              </a:rPr>
              <a:t>1 cup – leafy</a:t>
            </a:r>
          </a:p>
          <a:p>
            <a:endParaRPr lang="en-US" dirty="0">
              <a:cs typeface="Calibri"/>
            </a:endParaRPr>
          </a:p>
          <a:p>
            <a:r>
              <a:rPr lang="en-US" dirty="0"/>
              <a:t>Discuss Cancer Myth – no white foods</a:t>
            </a:r>
          </a:p>
          <a:p>
            <a:endParaRPr lang="en-US" dirty="0">
              <a:cs typeface="Calibri"/>
            </a:endParaRPr>
          </a:p>
        </p:txBody>
      </p:sp>
      <p:sp>
        <p:nvSpPr>
          <p:cNvPr id="4" name="Slide Number Placeholder 3"/>
          <p:cNvSpPr>
            <a:spLocks noGrp="1"/>
          </p:cNvSpPr>
          <p:nvPr>
            <p:ph type="sldNum" sz="quarter" idx="5"/>
          </p:nvPr>
        </p:nvSpPr>
        <p:spPr/>
        <p:txBody>
          <a:bodyPr/>
          <a:lstStyle/>
          <a:p>
            <a:fld id="{2942A288-7545-43B7-A078-5A5360F24115}" type="slidenum">
              <a:rPr lang="en-US" smtClean="0"/>
              <a:pPr/>
              <a:t>7</a:t>
            </a:fld>
            <a:endParaRPr lang="en-US"/>
          </a:p>
        </p:txBody>
      </p:sp>
    </p:spTree>
    <p:extLst>
      <p:ext uri="{BB962C8B-B14F-4D97-AF65-F5344CB8AC3E}">
        <p14:creationId xmlns:p14="http://schemas.microsoft.com/office/powerpoint/2010/main" val="132568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Muscle is harder to build and maintain as we age. Most people start losing muscle around age 30 with 3-8% reduction in muscle mass every decade after.</a:t>
            </a:r>
          </a:p>
          <a:p>
            <a:r>
              <a:rPr lang="en-US" dirty="0"/>
              <a:t>Resistance training 2-3 times per week–Weightlifting, Pilates, yoga</a:t>
            </a:r>
            <a:endParaRPr lang="en-US" dirty="0">
              <a:cs typeface="Calibri"/>
            </a:endParaRPr>
          </a:p>
          <a:p>
            <a:r>
              <a:rPr lang="en-US" dirty="0"/>
              <a:t>•Fuel up with protein and carbohydrates 1-3 hours before exercising</a:t>
            </a:r>
            <a:endParaRPr lang="en-US" dirty="0">
              <a:cs typeface="Calibri"/>
            </a:endParaRPr>
          </a:p>
          <a:p>
            <a:r>
              <a:rPr lang="en-US" dirty="0"/>
              <a:t>•Replenish with protein during and up to 2 hours after activity</a:t>
            </a:r>
            <a:endParaRPr lang="en-US" dirty="0">
              <a:cs typeface="Calibri"/>
            </a:endParaRPr>
          </a:p>
          <a:p>
            <a:r>
              <a:rPr lang="en-US" dirty="0"/>
              <a:t>•Aim for 15-25g protein (0.25-0.3g/kg body weight) American College of Sports Medicine</a:t>
            </a:r>
            <a:endParaRPr lang="en-US" dirty="0">
              <a:cs typeface="Calibri"/>
            </a:endParaRPr>
          </a:p>
          <a:p>
            <a:endParaRPr lang="en-US" dirty="0"/>
          </a:p>
          <a:p>
            <a:r>
              <a:rPr lang="en-US" dirty="0"/>
              <a:t>Red meat is a source of: Polycyclic aromatic hydrocarbons, Polycyclic amines, Nitrates/Nitrites – N-nitroso compounds</a:t>
            </a:r>
            <a:endParaRPr lang="en-US">
              <a:cs typeface="Calibri"/>
            </a:endParaRPr>
          </a:p>
          <a:p>
            <a:r>
              <a:rPr lang="en-US" dirty="0">
                <a:cs typeface="Calibri"/>
              </a:rPr>
              <a:t>Fish may be a source of mercury. </a:t>
            </a:r>
          </a:p>
          <a:p>
            <a:r>
              <a:rPr lang="en-US" dirty="0">
                <a:cs typeface="Calibri"/>
              </a:rPr>
              <a:t>Plant proteins may be incomplete proteins.</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942A288-7545-43B7-A078-5A5360F24115}" type="slidenum">
              <a:rPr lang="en-US" smtClean="0"/>
              <a:pPr/>
              <a:t>8</a:t>
            </a:fld>
            <a:endParaRPr lang="en-US"/>
          </a:p>
        </p:txBody>
      </p:sp>
    </p:spTree>
    <p:extLst>
      <p:ext uri="{BB962C8B-B14F-4D97-AF65-F5344CB8AC3E}">
        <p14:creationId xmlns:p14="http://schemas.microsoft.com/office/powerpoint/2010/main" val="102201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least 8 ounces of seafood (less for young children) per week based on a 2,000 calorie diet </a:t>
            </a:r>
            <a:r>
              <a:rPr lang="en-US" dirty="0">
                <a:cs typeface="Calibri"/>
              </a:rPr>
              <a:t>DHA EPA B12 D Zinc Selenium Iodine</a:t>
            </a:r>
          </a:p>
          <a:p>
            <a:r>
              <a:rPr lang="en-US" dirty="0">
                <a:hlinkClick r:id="rId3"/>
              </a:rPr>
              <a:t>https://fishadvisoryonline.epa.gov/Contacts.aspx</a:t>
            </a:r>
            <a:endParaRPr lang="en-US">
              <a:cs typeface="Calibri"/>
              <a:hlinkClick r:id="" action="ppaction://noaction"/>
            </a:endParaRPr>
          </a:p>
          <a:p>
            <a:r>
              <a:rPr lang="en-US" dirty="0">
                <a:cs typeface="Calibri"/>
              </a:rPr>
              <a:t>Omega 3s</a:t>
            </a:r>
          </a:p>
          <a:p>
            <a:r>
              <a:rPr lang="en-US" dirty="0">
                <a:cs typeface="Calibri"/>
              </a:rPr>
              <a:t>Best – salmon, sardines, mussels, rainbow trout, </a:t>
            </a:r>
            <a:r>
              <a:rPr lang="en-US" dirty="0" err="1">
                <a:cs typeface="Calibri"/>
              </a:rPr>
              <a:t>atlantic</a:t>
            </a:r>
            <a:r>
              <a:rPr lang="en-US" dirty="0">
                <a:cs typeface="Calibri"/>
              </a:rPr>
              <a:t> mackerel</a:t>
            </a:r>
          </a:p>
          <a:p>
            <a:r>
              <a:rPr lang="en-US" dirty="0">
                <a:cs typeface="Calibri"/>
              </a:rPr>
              <a:t>Good – oysters, pollock, herring</a:t>
            </a:r>
          </a:p>
          <a:p>
            <a:r>
              <a:rPr lang="en-US" dirty="0">
                <a:cs typeface="Calibri"/>
              </a:rPr>
              <a:t>seafoodwatch.org</a:t>
            </a:r>
          </a:p>
          <a:p>
            <a:endParaRPr lang="en-US" dirty="0">
              <a:cs typeface="Calibri"/>
            </a:endParaRPr>
          </a:p>
          <a:p>
            <a:r>
              <a:rPr lang="en-US" dirty="0">
                <a:cs typeface="Calibri"/>
              </a:rPr>
              <a:t>Discuss - Wild vs farm raised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42A288-7545-43B7-A078-5A5360F24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64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cs typeface="Calibri"/>
              </a:rPr>
              <a:t>9 essential amino acids: </a:t>
            </a:r>
            <a:r>
              <a:rPr lang="en-US" dirty="0"/>
              <a:t>histidine, isoleucine, leucine, lysine, methionine, phenylalanine, threonine, tryptophan, and valine</a:t>
            </a:r>
          </a:p>
          <a:p>
            <a:r>
              <a:rPr lang="en-US" b="1" dirty="0"/>
              <a:t>Plant-based complete proteins: </a:t>
            </a:r>
            <a:r>
              <a:rPr lang="en-US" dirty="0"/>
              <a:t>Quinoa, Soy, Buckwheat, Hemp, Chia seed, Spirulina, Tempeh, Amaranth also </a:t>
            </a:r>
            <a:r>
              <a:rPr lang="en-US" dirty="0" err="1"/>
              <a:t>ezekiel</a:t>
            </a:r>
            <a:r>
              <a:rPr lang="en-US" dirty="0"/>
              <a:t> bread (from sprouted whole grains and legumes, including barley, soybeans, wheat, lentils, millet, and spelt) and nutritional yeast (¼ cup (4TB) 60 kcal 8 grams Protein 3 gm fiber)</a:t>
            </a:r>
            <a:endParaRPr lang="en-US" dirty="0">
              <a:cs typeface="Calibri"/>
            </a:endParaRPr>
          </a:p>
          <a:p>
            <a:r>
              <a:rPr lang="en-US" dirty="0">
                <a:cs typeface="Calibri"/>
              </a:rPr>
              <a:t>Legumes and vegetables lack </a:t>
            </a:r>
            <a:r>
              <a:rPr lang="en-US" b="1" dirty="0">
                <a:cs typeface="Calibri"/>
              </a:rPr>
              <a:t>methionine</a:t>
            </a:r>
          </a:p>
          <a:p>
            <a:r>
              <a:rPr lang="en-US" dirty="0">
                <a:cs typeface="Calibri"/>
              </a:rPr>
              <a:t>Grains and seeds lack </a:t>
            </a:r>
            <a:r>
              <a:rPr lang="en-US" b="1" dirty="0">
                <a:cs typeface="Calibri"/>
              </a:rPr>
              <a:t>lysine</a:t>
            </a:r>
          </a:p>
          <a:p>
            <a:pPr marL="171450" indent="-171450">
              <a:buFont typeface="Arial"/>
              <a:buChar char="•"/>
            </a:pPr>
            <a:r>
              <a:rPr lang="en-US" dirty="0">
                <a:cs typeface="Calibri"/>
              </a:rPr>
              <a:t>Plant protein combos: </a:t>
            </a:r>
            <a:r>
              <a:rPr lang="en-US" dirty="0"/>
              <a:t>Whole grain pita bread and hummus, Peanut butter on whole grain toast, Spinach salad with nut and seed toppings, Steel-cut oatmeal with pumpkin seeds or peanut butter, Lentil soup with whole grain slice of bread</a:t>
            </a:r>
            <a:endParaRPr lang="en-US" dirty="0">
              <a:cs typeface="Calibri"/>
            </a:endParaRPr>
          </a:p>
          <a:p>
            <a:endParaRPr lang="en-US" dirty="0">
              <a:cs typeface="Calibri"/>
            </a:endParaRPr>
          </a:p>
          <a:p>
            <a:r>
              <a:rPr lang="en-US" dirty="0">
                <a:cs typeface="Calibri"/>
              </a:rPr>
              <a:t>1 large potato = 283 kcal, 8 grams Protein, 8 grams Fiber, 64 grams CHO &gt; may be too many CHO for Protein provided</a:t>
            </a:r>
            <a:endParaRPr lang="en-US" dirty="0"/>
          </a:p>
          <a:p>
            <a:r>
              <a:rPr lang="en-US" dirty="0">
                <a:cs typeface="Calibri"/>
              </a:rPr>
              <a:t>½ cup black beans = 110 kcal, 8 grams Protein, 8 grams Fiber, 20 grams CHO plus iron, calcium, magnesium </a:t>
            </a:r>
          </a:p>
          <a:p>
            <a:r>
              <a:rPr lang="en-US" dirty="0"/>
              <a:t>½ c Lentils – 115 kcal, 9 gm Protein, 8 gm fiber</a:t>
            </a:r>
            <a:endParaRPr lang="en-US" dirty="0">
              <a:cs typeface="Calibri"/>
            </a:endParaRPr>
          </a:p>
          <a:p>
            <a:r>
              <a:rPr lang="en-US" dirty="0">
                <a:cs typeface="Calibri"/>
              </a:rPr>
              <a:t>2 Tb Almond Butter – 200 kcal, 7 gm Protein, 3 gm Fiber</a:t>
            </a:r>
          </a:p>
          <a:p>
            <a:r>
              <a:rPr lang="en-US" dirty="0">
                <a:cs typeface="Calibri"/>
              </a:rPr>
              <a:t>Typical portions of seeds – 1 TB (chia/hemp/flax)</a:t>
            </a:r>
          </a:p>
          <a:p>
            <a:endParaRPr lang="en-US" dirty="0">
              <a:cs typeface="Calibri"/>
            </a:endParaRPr>
          </a:p>
          <a:p>
            <a:r>
              <a:rPr lang="en-US" dirty="0">
                <a:cs typeface="Calibri"/>
              </a:rPr>
              <a:t>Need to eat large amounts of vegetables to provide a significant amount of protein:</a:t>
            </a:r>
          </a:p>
          <a:p>
            <a:r>
              <a:rPr lang="en-US" dirty="0">
                <a:cs typeface="Calibri"/>
              </a:rPr>
              <a:t>½ c broccoli – 15 kcal, 1 gm Pro</a:t>
            </a:r>
          </a:p>
          <a:p>
            <a:r>
              <a:rPr lang="en-US" dirty="0">
                <a:cs typeface="Calibri"/>
              </a:rPr>
              <a:t>1 c kale – 9 kcal, &lt;1 gm Pro</a:t>
            </a:r>
          </a:p>
          <a:p>
            <a:r>
              <a:rPr lang="en-US" dirty="0">
                <a:cs typeface="Calibri"/>
              </a:rPr>
              <a:t>1 c asparagus – 9 spears, 27 kcal, 3 gm Protein</a:t>
            </a:r>
          </a:p>
          <a:p>
            <a:r>
              <a:rPr lang="en-US" dirty="0">
                <a:cs typeface="Calibri"/>
              </a:rPr>
              <a:t>1 c </a:t>
            </a:r>
            <a:r>
              <a:rPr lang="en-US" dirty="0" err="1">
                <a:cs typeface="Calibri"/>
              </a:rPr>
              <a:t>brussel</a:t>
            </a:r>
            <a:r>
              <a:rPr lang="en-US" dirty="0">
                <a:cs typeface="Calibri"/>
              </a:rPr>
              <a:t> sprouts – 28 kcal, 3 gm Protein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942A288-7545-43B7-A078-5A5360F24115}" type="slidenum">
              <a:rPr lang="en-US" smtClean="0"/>
              <a:pPr/>
              <a:t>10</a:t>
            </a:fld>
            <a:endParaRPr lang="en-US"/>
          </a:p>
        </p:txBody>
      </p:sp>
    </p:spTree>
    <p:extLst>
      <p:ext uri="{BB962C8B-B14F-4D97-AF65-F5344CB8AC3E}">
        <p14:creationId xmlns:p14="http://schemas.microsoft.com/office/powerpoint/2010/main" val="213336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cs typeface="Calibri"/>
              </a:rPr>
              <a:t>Fiber – avocado, artichoke, squash, split peas, beans, lentils, chia/flax/pumpkin seeds, raspberries, blueberries, apples, pears, pomegranates with the </a:t>
            </a:r>
            <a:r>
              <a:rPr lang="en-US" dirty="0" err="1">
                <a:cs typeface="Calibri"/>
              </a:rPr>
              <a:t>aerils</a:t>
            </a:r>
          </a:p>
          <a:p>
            <a:endParaRPr lang="en-US" dirty="0"/>
          </a:p>
          <a:p>
            <a:r>
              <a:rPr lang="en-US" dirty="0"/>
              <a:t>Discuss Cancer Myth – gluten, lectins, nightshades</a:t>
            </a:r>
            <a:endParaRPr lang="en-US" dirty="0">
              <a:cs typeface="Calibri"/>
            </a:endParaRPr>
          </a:p>
          <a:p>
            <a:endParaRPr lang="en-US" dirty="0"/>
          </a:p>
          <a:p>
            <a:r>
              <a:rPr lang="en-US" dirty="0">
                <a:hlinkClick r:id="rId3"/>
              </a:rPr>
              <a:t>Legumes</a:t>
            </a:r>
            <a:r>
              <a:rPr lang="en-US" dirty="0"/>
              <a:t> (including beans, soybeans and peanuts) and </a:t>
            </a:r>
            <a:r>
              <a:rPr lang="en-US" dirty="0">
                <a:hlinkClick r:id="rId4"/>
              </a:rPr>
              <a:t>grains</a:t>
            </a:r>
            <a:r>
              <a:rPr lang="en-US" dirty="0"/>
              <a:t> contain the most lectins, followed by dairy, seafood and plants in the nightshade family.</a:t>
            </a:r>
            <a:endParaRPr lang="en-US" dirty="0">
              <a:cs typeface="Calibri"/>
            </a:endParaRPr>
          </a:p>
          <a:p>
            <a:r>
              <a:rPr lang="en-US" dirty="0"/>
              <a:t>The "stickiness" of lectins makes them prone to attaching to the intestinal wall.</a:t>
            </a:r>
            <a:endParaRPr lang="en-US" dirty="0">
              <a:cs typeface="Calibri"/>
            </a:endParaRPr>
          </a:p>
          <a:p>
            <a:r>
              <a:rPr lang="en-US" dirty="0"/>
              <a:t>There, they disrupt the body's routine maintenance of cells, so the everyday wear-and-tear that occurs in the intestine gradually worsens</a:t>
            </a:r>
            <a:endParaRPr lang="en-US" dirty="0">
              <a:cs typeface="Calibri"/>
            </a:endParaRPr>
          </a:p>
          <a:p>
            <a:r>
              <a:rPr lang="en-US" dirty="0"/>
              <a:t>The most extensively studied lectins are called phytohemagglutinins, which are mostly found in plants, especially legumes. Highest in raw kidney beans. </a:t>
            </a:r>
            <a:endParaRPr lang="en-US" dirty="0">
              <a:cs typeface="Calibri"/>
            </a:endParaRPr>
          </a:p>
          <a:p>
            <a:r>
              <a:rPr lang="en-US" dirty="0"/>
              <a:t>Repeated exposure to lectins may eventually damage the gut wall.</a:t>
            </a:r>
            <a:endParaRPr lang="en-US" dirty="0">
              <a:cs typeface="Calibri"/>
            </a:endParaRPr>
          </a:p>
          <a:p>
            <a:r>
              <a:rPr lang="en-US" dirty="0"/>
              <a:t>Unwanted substances can then more easily penetrate the gut, and may enter the bloodstream.</a:t>
            </a:r>
            <a:endParaRPr lang="en-US" dirty="0">
              <a:cs typeface="Calibri"/>
            </a:endParaRPr>
          </a:p>
          <a:p>
            <a:r>
              <a:rPr lang="en-US" dirty="0"/>
              <a:t>This condition of increased gut permeability is often called "leaky gut".</a:t>
            </a:r>
            <a:endParaRPr lang="en-US" dirty="0">
              <a:cs typeface="Calibri"/>
            </a:endParaRPr>
          </a:p>
          <a:p>
            <a:r>
              <a:rPr lang="en-US" dirty="0"/>
              <a:t>When lectins "leak" into the bloodstream, they can interact with glycoproteins on cell surfaces.</a:t>
            </a:r>
            <a:endParaRPr lang="en-US" dirty="0">
              <a:cs typeface="Calibri"/>
            </a:endParaRPr>
          </a:p>
          <a:p>
            <a:r>
              <a:rPr lang="en-US" dirty="0"/>
              <a:t>Lectins can also interact with antibodies, which are a core component of the immune system. This may cause an immune reaction not only against the lectins, but also the body tissues to which the lectins are bound.</a:t>
            </a:r>
            <a:endParaRPr lang="en-US" dirty="0">
              <a:cs typeface="Calibri"/>
            </a:endParaRPr>
          </a:p>
          <a:p>
            <a:r>
              <a:rPr lang="en-US" dirty="0"/>
              <a:t>This type of response is known as an autoimmune reaction, where the immune system mistakenly starts attacking the body's own structures. This is how lectins may increase the risk of autoimmune diseases.</a:t>
            </a:r>
            <a:endParaRPr lang="en-US" dirty="0">
              <a:cs typeface="Calibri"/>
            </a:endParaRPr>
          </a:p>
          <a:p>
            <a:r>
              <a:rPr lang="en-US" dirty="0"/>
              <a:t>While raw red kidney beans contain 20,000 to 70,000 </a:t>
            </a:r>
            <a:r>
              <a:rPr lang="en-US" dirty="0" err="1"/>
              <a:t>hau</a:t>
            </a:r>
            <a:r>
              <a:rPr lang="en-US" dirty="0"/>
              <a:t> (hemagglutinating unit), cooked kidney beans contain only 200-400 </a:t>
            </a:r>
            <a:r>
              <a:rPr lang="en-US" dirty="0" err="1"/>
              <a:t>hau</a:t>
            </a:r>
            <a:r>
              <a:rPr lang="en-US" dirty="0"/>
              <a:t>, a massive drop.</a:t>
            </a:r>
            <a:endParaRPr lang="en-US" dirty="0">
              <a:cs typeface="Calibri"/>
            </a:endParaRPr>
          </a:p>
          <a:p>
            <a:r>
              <a:rPr lang="en-US" dirty="0"/>
              <a:t>In one study, lectins in </a:t>
            </a:r>
            <a:r>
              <a:rPr lang="en-US" dirty="0">
                <a:hlinkClick r:id="rId5"/>
              </a:rPr>
              <a:t>soybeans</a:t>
            </a:r>
            <a:r>
              <a:rPr lang="en-US" dirty="0"/>
              <a:t> were mostly eliminated when the beans were boiled for only 5 to 10 minutes</a:t>
            </a:r>
            <a:endParaRPr lang="en-US" dirty="0">
              <a:cs typeface="Calibri"/>
            </a:endParaRPr>
          </a:p>
          <a:p>
            <a:r>
              <a:rPr lang="en-US" dirty="0"/>
              <a:t>Eliminate Lectin Content by: Cooking, Soaking, Sprouting, Fermenting</a:t>
            </a:r>
            <a:endParaRPr lang="en-US">
              <a:cs typeface="Calibri"/>
            </a:endParaRPr>
          </a:p>
          <a:p>
            <a:r>
              <a:rPr lang="en-US" dirty="0"/>
              <a:t>People with autoimmune or digestive problems may respond well to a diet that excludes most lectins, including those from </a:t>
            </a:r>
            <a:r>
              <a:rPr lang="en-US" dirty="0">
                <a:hlinkClick r:id="rId6"/>
              </a:rPr>
              <a:t>dairy</a:t>
            </a:r>
            <a:r>
              <a:rPr lang="en-US" dirty="0"/>
              <a:t>, </a:t>
            </a:r>
            <a:r>
              <a:rPr lang="en-US" dirty="0">
                <a:hlinkClick r:id="rId7"/>
              </a:rPr>
              <a:t>eggs</a:t>
            </a:r>
            <a:r>
              <a:rPr lang="en-US" dirty="0"/>
              <a:t> and plants of the nightshade family, like potatoes.</a:t>
            </a:r>
            <a:endParaRPr lang="en-US" dirty="0">
              <a:cs typeface="Calibri"/>
            </a:endParaRPr>
          </a:p>
          <a:p>
            <a:endParaRPr lang="en-US" dirty="0">
              <a:cs typeface="Calibri"/>
            </a:endParaRPr>
          </a:p>
          <a:p>
            <a:r>
              <a:rPr lang="en-US" dirty="0"/>
              <a:t>Discuss Cancer Myth – Sugar</a:t>
            </a:r>
          </a:p>
          <a:p>
            <a:r>
              <a:rPr lang="en-US" dirty="0">
                <a:cs typeface="Calibri"/>
              </a:rPr>
              <a:t>Most Americans consume more than 355 calories of added sugar per day. 36% coming from soda, energy drinks and sports drinks. Other sources include ready to eat cereals and candy.</a:t>
            </a:r>
            <a:endParaRPr lang="en-US"/>
          </a:p>
          <a:p>
            <a:r>
              <a:rPr lang="en-US" dirty="0">
                <a:cs typeface="Calibri"/>
              </a:rPr>
              <a:t>100 calories = 25 grams of sugar = 6 tsp of sugar</a:t>
            </a:r>
          </a:p>
          <a:p>
            <a:r>
              <a:rPr lang="en-US" dirty="0">
                <a:cs typeface="Calibri"/>
              </a:rPr>
              <a:t>Possible effect of artificial sweeteners on the health of microbiome</a:t>
            </a:r>
          </a:p>
          <a:p>
            <a:r>
              <a:rPr lang="en-US" dirty="0">
                <a:cs typeface="Calibri"/>
              </a:rPr>
              <a:t>Natural sweeteners in moderation is promoted</a:t>
            </a:r>
          </a:p>
          <a:p>
            <a:endParaRPr lang="en-US" dirty="0">
              <a:cs typeface="Calibri"/>
            </a:endParaRPr>
          </a:p>
        </p:txBody>
      </p:sp>
      <p:sp>
        <p:nvSpPr>
          <p:cNvPr id="4" name="Slide Number Placeholder 3"/>
          <p:cNvSpPr>
            <a:spLocks noGrp="1"/>
          </p:cNvSpPr>
          <p:nvPr>
            <p:ph type="sldNum" sz="quarter" idx="5"/>
          </p:nvPr>
        </p:nvSpPr>
        <p:spPr/>
        <p:txBody>
          <a:bodyPr/>
          <a:lstStyle/>
          <a:p>
            <a:fld id="{2942A288-7545-43B7-A078-5A5360F24115}" type="slidenum">
              <a:rPr lang="en-US" smtClean="0"/>
              <a:pPr/>
              <a:t>11</a:t>
            </a:fld>
            <a:endParaRPr lang="en-US"/>
          </a:p>
        </p:txBody>
      </p:sp>
    </p:spTree>
    <p:extLst>
      <p:ext uri="{BB962C8B-B14F-4D97-AF65-F5344CB8AC3E}">
        <p14:creationId xmlns:p14="http://schemas.microsoft.com/office/powerpoint/2010/main" val="140696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ody Regular w/Bullet - Foot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74462F-067E-7B44-8A29-106DFA8CA4BF}"/>
              </a:ext>
            </a:extLst>
          </p:cNvPr>
          <p:cNvSpPr>
            <a:spLocks noGrp="1"/>
          </p:cNvSpPr>
          <p:nvPr>
            <p:ph type="body" sz="quarter" idx="10" hasCustomPrompt="1"/>
          </p:nvPr>
        </p:nvSpPr>
        <p:spPr>
          <a:xfrm>
            <a:off x="3581399" y="2209801"/>
            <a:ext cx="5257801" cy="1143000"/>
          </a:xfrm>
          <a:prstGeom prst="rect">
            <a:avLst/>
          </a:prstGeom>
        </p:spPr>
        <p:txBody>
          <a:bodyPr lIns="0" tIns="0" rIns="0" bIns="0" anchor="b" anchorCtr="0"/>
          <a:lstStyle>
            <a:lvl1pPr marL="0" marR="0" indent="0" algn="l" defTabSz="914400" rtl="0" eaLnBrk="1" fontAlgn="auto" latinLnBrk="0" hangingPunct="1">
              <a:lnSpc>
                <a:spcPct val="90000"/>
              </a:lnSpc>
              <a:spcBef>
                <a:spcPct val="0"/>
              </a:spcBef>
              <a:spcAft>
                <a:spcPts val="0"/>
              </a:spcAft>
              <a:buClrTx/>
              <a:buSzTx/>
              <a:buFontTx/>
              <a:buNone/>
              <a:tabLst/>
              <a:defRPr kumimoji="0" lang="en-US" sz="36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Click to edit… </a:t>
            </a:r>
            <a:br>
              <a:rPr kumimoji="0" lang="en-US" sz="36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br>
            <a:r>
              <a:rPr kumimoji="0" lang="en-US" sz="36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Master Title style (36 pt.)</a:t>
            </a:r>
          </a:p>
        </p:txBody>
      </p:sp>
      <p:sp>
        <p:nvSpPr>
          <p:cNvPr id="8" name="Text Placeholder 7">
            <a:extLst>
              <a:ext uri="{FF2B5EF4-FFF2-40B4-BE49-F238E27FC236}">
                <a16:creationId xmlns:a16="http://schemas.microsoft.com/office/drawing/2014/main" id="{7D6B9DEF-3419-914B-BD31-5433493B6972}"/>
              </a:ext>
            </a:extLst>
          </p:cNvPr>
          <p:cNvSpPr>
            <a:spLocks noGrp="1"/>
          </p:cNvSpPr>
          <p:nvPr>
            <p:ph type="body" sz="quarter" idx="11" hasCustomPrompt="1"/>
          </p:nvPr>
        </p:nvSpPr>
        <p:spPr>
          <a:xfrm>
            <a:off x="3581400" y="3581400"/>
            <a:ext cx="5257800" cy="6096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tint val="75000"/>
                  </a:sysClr>
                </a:solidFill>
                <a:effectLst/>
                <a:uLnTx/>
                <a:uFillTx/>
                <a:latin typeface="Calibri" panose="020F0502020204030204" pitchFamily="34" charset="0"/>
                <a:ea typeface="+mn-ea"/>
                <a:cs typeface="Calibri" panose="020F0502020204030204" pitchFamily="34" charset="0"/>
              </a:rPr>
              <a:t>Click to edit Master subtitle style (24 pt.)</a:t>
            </a:r>
          </a:p>
        </p:txBody>
      </p:sp>
      <p:pic>
        <p:nvPicPr>
          <p:cNvPr id="9" name="Picture 8">
            <a:extLst>
              <a:ext uri="{FF2B5EF4-FFF2-40B4-BE49-F238E27FC236}">
                <a16:creationId xmlns:a16="http://schemas.microsoft.com/office/drawing/2014/main" id="{81F93040-19C1-4540-B1B9-8DD9113AC836}"/>
              </a:ext>
            </a:extLst>
          </p:cNvPr>
          <p:cNvPicPr>
            <a:picLocks noChangeAspect="1"/>
          </p:cNvPicPr>
          <p:nvPr userDrawn="1"/>
        </p:nvPicPr>
        <p:blipFill>
          <a:blip r:embed="rId2"/>
          <a:stretch>
            <a:fillRect/>
          </a:stretch>
        </p:blipFill>
        <p:spPr>
          <a:xfrm>
            <a:off x="2514600" y="5715000"/>
            <a:ext cx="3190494" cy="481584"/>
          </a:xfrm>
          <a:prstGeom prst="rect">
            <a:avLst/>
          </a:prstGeom>
        </p:spPr>
      </p:pic>
    </p:spTree>
    <p:extLst>
      <p:ext uri="{BB962C8B-B14F-4D97-AF65-F5344CB8AC3E}">
        <p14:creationId xmlns:p14="http://schemas.microsoft.com/office/powerpoint/2010/main" val="426686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194317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dy Regula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914400" y="1600200"/>
            <a:ext cx="7315200" cy="4343400"/>
          </a:xfrm>
        </p:spPr>
        <p:txBody>
          <a:bodyPr>
            <a:normAutofit/>
          </a:bodyPr>
          <a:lstStyle>
            <a:lvl1pPr marL="0" indent="0">
              <a:buFontTx/>
              <a:buNone/>
              <a:defRPr sz="1600"/>
            </a:lvl1pPr>
            <a:lvl2pPr marL="114300" indent="-114300">
              <a:buFont typeface="Arial"/>
              <a:buChar char="•"/>
              <a:defRPr sz="1600"/>
            </a:lvl2pPr>
          </a:lstStyle>
          <a:p>
            <a:pPr lvl="0"/>
            <a:r>
              <a:rPr lang="en-US" dirty="0"/>
              <a:t>Click to edit Master text styles (Lucida Sans Regular, 16 pt.)</a:t>
            </a:r>
          </a:p>
          <a:p>
            <a:pPr lvl="1"/>
            <a:r>
              <a:rPr lang="en-US" dirty="0"/>
              <a:t>Second level</a:t>
            </a:r>
          </a:p>
        </p:txBody>
      </p:sp>
      <p:sp>
        <p:nvSpPr>
          <p:cNvPr id="6" name="Title 5"/>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8"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384749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hasCustomPrompt="1"/>
          </p:nvPr>
        </p:nvSpPr>
        <p:spPr/>
        <p:txBody>
          <a:bodyPr/>
          <a:lstStyle/>
          <a:p>
            <a:r>
              <a:rPr lang="en-US" dirty="0"/>
              <a:t>Click to edit Master title style (Lucida Sans Regular, 20 pt.)</a:t>
            </a:r>
          </a:p>
        </p:txBody>
      </p:sp>
      <p:sp>
        <p:nvSpPr>
          <p:cNvPr id="9" name="Text Placeholder 8"/>
          <p:cNvSpPr>
            <a:spLocks noGrp="1"/>
          </p:cNvSpPr>
          <p:nvPr>
            <p:ph type="body" sz="quarter" idx="15"/>
          </p:nvPr>
        </p:nvSpPr>
        <p:spPr>
          <a:xfrm>
            <a:off x="4800600" y="1600200"/>
            <a:ext cx="3429000" cy="4343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703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(26 pt. Lucida Sans)</a:t>
            </a:r>
          </a:p>
        </p:txBody>
      </p:sp>
    </p:spTree>
    <p:extLst>
      <p:ext uri="{BB962C8B-B14F-4D97-AF65-F5344CB8AC3E}">
        <p14:creationId xmlns:p14="http://schemas.microsoft.com/office/powerpoint/2010/main" val="335920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Regula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914400" y="1600200"/>
            <a:ext cx="7315200" cy="4343400"/>
          </a:xfrm>
        </p:spPr>
        <p:txBody>
          <a:bodyPr>
            <a:normAutofit/>
          </a:bodyPr>
          <a:lstStyle>
            <a:lvl1pPr marL="0" indent="0">
              <a:buFontTx/>
              <a:buNone/>
              <a:defRPr sz="1600"/>
            </a:lvl1pPr>
            <a:lvl2pPr marL="114300" indent="-114300">
              <a:buFont typeface="Arial"/>
              <a:buChar char="•"/>
              <a:defRPr sz="1600"/>
            </a:lvl2pPr>
          </a:lstStyle>
          <a:p>
            <a:pPr lvl="0"/>
            <a:r>
              <a:rPr lang="en-US" dirty="0"/>
              <a:t>Click to edit Master text styles (Lucida Sans Regular, 16 pt.)</a:t>
            </a:r>
          </a:p>
          <a:p>
            <a:pPr lvl="1"/>
            <a:r>
              <a:rPr lang="en-US" dirty="0"/>
              <a:t>Second level</a:t>
            </a:r>
          </a:p>
        </p:txBody>
      </p:sp>
      <p:sp>
        <p:nvSpPr>
          <p:cNvPr id="6" name="Title 5"/>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8"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268771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914400" y="1600200"/>
            <a:ext cx="7315200" cy="4343399"/>
          </a:xfrm>
        </p:spPr>
        <p:txBody>
          <a:bodyPr>
            <a:normAutofit/>
          </a:bodyPr>
          <a:lstStyle>
            <a:lvl1pPr>
              <a:defRPr sz="1600" baseline="0"/>
            </a:lvl1pPr>
          </a:lstStyle>
          <a:p>
            <a:pPr lvl="0"/>
            <a:r>
              <a:rPr lang="en-US" dirty="0"/>
              <a:t>Click to edit text styles (Lucida Sans Regular, 16 pt.)</a:t>
            </a:r>
          </a:p>
        </p:txBody>
      </p:sp>
      <p:sp>
        <p:nvSpPr>
          <p:cNvPr id="7" name="Title 6"/>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385355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Bullet (2 Columns)">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914400" y="1600200"/>
            <a:ext cx="7315200" cy="4343399"/>
          </a:xfrm>
        </p:spPr>
        <p:txBody>
          <a:bodyPr numCol="2" spcCol="457200">
            <a:normAutofit/>
          </a:bodyPr>
          <a:lstStyle>
            <a:lvl1pPr>
              <a:defRPr sz="1600" baseline="0"/>
            </a:lvl1pPr>
          </a:lstStyle>
          <a:p>
            <a:pPr lvl="0"/>
            <a:r>
              <a:rPr lang="en-US" dirty="0"/>
              <a:t>Click to edit text styles (Lucida Sans Regular, 16 pt.)</a:t>
            </a:r>
          </a:p>
        </p:txBody>
      </p:sp>
      <p:sp>
        <p:nvSpPr>
          <p:cNvPr id="7" name="Title 6"/>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293390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7" name="Table Placeholder 6"/>
          <p:cNvSpPr>
            <a:spLocks noGrp="1"/>
          </p:cNvSpPr>
          <p:nvPr>
            <p:ph type="tbl" sz="quarter" idx="11"/>
          </p:nvPr>
        </p:nvSpPr>
        <p:spPr>
          <a:xfrm>
            <a:off x="914400" y="1600200"/>
            <a:ext cx="7315200" cy="4343400"/>
          </a:xfrm>
        </p:spPr>
        <p:txBody>
          <a:bodyPr/>
          <a:lstStyle/>
          <a:p>
            <a:endParaRPr lang="en-US"/>
          </a:p>
        </p:txBody>
      </p:sp>
      <p:sp>
        <p:nvSpPr>
          <p:cNvPr id="5"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297174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5" name="Chart Placeholder 4"/>
          <p:cNvSpPr>
            <a:spLocks noGrp="1"/>
          </p:cNvSpPr>
          <p:nvPr>
            <p:ph type="chart" sz="quarter" idx="11"/>
          </p:nvPr>
        </p:nvSpPr>
        <p:spPr>
          <a:xfrm>
            <a:off x="914400" y="1600200"/>
            <a:ext cx="7315200" cy="4343400"/>
          </a:xfrm>
        </p:spPr>
        <p:txBody>
          <a:bodyPr/>
          <a:lstStyle/>
          <a:p>
            <a:endParaRPr lang="en-US"/>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587654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5" name="Picture Placeholder 4"/>
          <p:cNvSpPr>
            <a:spLocks noGrp="1"/>
          </p:cNvSpPr>
          <p:nvPr>
            <p:ph type="pic" sz="quarter" idx="11"/>
          </p:nvPr>
        </p:nvSpPr>
        <p:spPr>
          <a:xfrm>
            <a:off x="1335024" y="1219200"/>
            <a:ext cx="6473952" cy="4855464"/>
          </a:xfrm>
        </p:spPr>
        <p:txBody>
          <a:bodyPr/>
          <a:lstStyle/>
          <a:p>
            <a:endParaRPr lang="en-US"/>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317050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15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14401" y="1600200"/>
            <a:ext cx="7315200" cy="4343400"/>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 (Lucida Sans Regular, 16 pt.)</a:t>
            </a:r>
          </a:p>
          <a:p>
            <a:pPr lvl="1"/>
            <a:r>
              <a:rPr lang="en-US" dirty="0"/>
              <a:t>Second level (Lucida Sans Regular, 14 pt.)</a:t>
            </a:r>
          </a:p>
          <a:p>
            <a:pPr lvl="2"/>
            <a:r>
              <a:rPr lang="en-US" dirty="0"/>
              <a:t>Third level (Lucida Sans Regular, 14 pt.)</a:t>
            </a:r>
          </a:p>
          <a:p>
            <a:pPr lvl="3"/>
            <a:r>
              <a:rPr lang="en-US" dirty="0"/>
              <a:t>Fourth level (Lucida Sans Regular, 14 pt.)</a:t>
            </a:r>
          </a:p>
          <a:p>
            <a:pPr lvl="4"/>
            <a:r>
              <a:rPr lang="en-US" dirty="0"/>
              <a:t>Fifth level (Lucida Sans Regular, 14 pt.)</a:t>
            </a:r>
          </a:p>
        </p:txBody>
      </p:sp>
      <p:sp>
        <p:nvSpPr>
          <p:cNvPr id="9" name="Title 8"/>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5"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2344963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4"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425589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ody Bullet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7DFC8-CC87-1C45-AE2C-C06DE0F5DDBD}" type="slidenum">
              <a:rPr lang="en-US" smtClean="0"/>
              <a:pPr/>
              <a:t>‹#›</a:t>
            </a:fld>
            <a:endParaRPr lang="en-US" dirty="0"/>
          </a:p>
        </p:txBody>
      </p:sp>
      <p:sp>
        <p:nvSpPr>
          <p:cNvPr id="5" name="Text Placeholder 4"/>
          <p:cNvSpPr>
            <a:spLocks noGrp="1"/>
          </p:cNvSpPr>
          <p:nvPr>
            <p:ph type="body" sz="quarter" idx="14"/>
          </p:nvPr>
        </p:nvSpPr>
        <p:spPr>
          <a:xfrm>
            <a:off x="914400" y="1600200"/>
            <a:ext cx="3429000" cy="4343399"/>
          </a:xfrm>
        </p:spPr>
        <p:txBody>
          <a:bodyPr numCol="1" spcCol="457200"/>
          <a:lstStyle>
            <a:lvl1pPr>
              <a:defRPr baseline="0"/>
            </a:lvl1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hasCustomPrompt="1"/>
          </p:nvPr>
        </p:nvSpPr>
        <p:spPr/>
        <p:txBody>
          <a:bodyPr/>
          <a:lstStyle/>
          <a:p>
            <a:r>
              <a:rPr lang="en-US" dirty="0"/>
              <a:t>Click to edit Master title style (Lucida Sans Regular, 20 pt.)</a:t>
            </a:r>
          </a:p>
        </p:txBody>
      </p:sp>
      <p:sp>
        <p:nvSpPr>
          <p:cNvPr id="9" name="Text Placeholder 8"/>
          <p:cNvSpPr>
            <a:spLocks noGrp="1"/>
          </p:cNvSpPr>
          <p:nvPr>
            <p:ph type="body" sz="quarter" idx="15"/>
          </p:nvPr>
        </p:nvSpPr>
        <p:spPr>
          <a:xfrm>
            <a:off x="4800600" y="1600200"/>
            <a:ext cx="3429000" cy="4343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9464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F7D349-E2D6-4066-A796-E1AEEC7E7C56}" type="slidenum">
              <a:rPr lang="en-US" altLang="en-US"/>
              <a:pPr/>
              <a:t>‹#›</a:t>
            </a:fld>
            <a:endParaRPr lang="en-US" altLang="en-US"/>
          </a:p>
        </p:txBody>
      </p:sp>
    </p:spTree>
    <p:extLst>
      <p:ext uri="{BB962C8B-B14F-4D97-AF65-F5344CB8AC3E}">
        <p14:creationId xmlns:p14="http://schemas.microsoft.com/office/powerpoint/2010/main" val="245170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Regular w/Bulle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A6A7DFC8-CC87-1C45-AE2C-C06DE0F5DDBD}" type="slidenum">
              <a:rPr lang="en-US" smtClean="0"/>
              <a:pPr/>
              <a:t>‹#›</a:t>
            </a:fld>
            <a:endParaRPr lang="en-US" dirty="0"/>
          </a:p>
        </p:txBody>
      </p:sp>
      <p:sp>
        <p:nvSpPr>
          <p:cNvPr id="6" name="Title 5"/>
          <p:cNvSpPr>
            <a:spLocks noGrp="1"/>
          </p:cNvSpPr>
          <p:nvPr>
            <p:ph type="title" hasCustomPrompt="1"/>
          </p:nvPr>
        </p:nvSpPr>
        <p:spPr/>
        <p:txBody>
          <a:bodyPr/>
          <a:lstStyle>
            <a:lvl1pPr>
              <a:defRPr/>
            </a:lvl1pPr>
          </a:lstStyle>
          <a:p>
            <a:r>
              <a:rPr lang="en-US" dirty="0"/>
              <a:t>Click to edit Master title style (Calibri Regular, 28 pt.)</a:t>
            </a:r>
          </a:p>
        </p:txBody>
      </p:sp>
      <p:sp>
        <p:nvSpPr>
          <p:cNvPr id="8" name="Text Placeholder 7">
            <a:extLst>
              <a:ext uri="{FF2B5EF4-FFF2-40B4-BE49-F238E27FC236}">
                <a16:creationId xmlns:a16="http://schemas.microsoft.com/office/drawing/2014/main" id="{78B811F6-5658-DB47-B9E2-633EA4618115}"/>
              </a:ext>
            </a:extLst>
          </p:cNvPr>
          <p:cNvSpPr>
            <a:spLocks noGrp="1"/>
          </p:cNvSpPr>
          <p:nvPr>
            <p:ph type="body" sz="quarter" idx="12" hasCustomPrompt="1"/>
          </p:nvPr>
        </p:nvSpPr>
        <p:spPr>
          <a:xfrm>
            <a:off x="1143000" y="1371600"/>
            <a:ext cx="7543800" cy="4572000"/>
          </a:xfrm>
        </p:spPr>
        <p:txBody>
          <a:bodyPr/>
          <a:lstStyle>
            <a:lvl1pPr marL="228600" marR="0" indent="-228600" algn="l" defTabSz="457200" rtl="0" eaLnBrk="1" fontAlgn="auto" latinLnBrk="0" hangingPunct="1">
              <a:lnSpc>
                <a:spcPct val="120000"/>
              </a:lnSpc>
              <a:spcBef>
                <a:spcPts val="300"/>
              </a:spcBef>
              <a:spcAft>
                <a:spcPts val="300"/>
              </a:spcAft>
              <a:buClr>
                <a:srgbClr val="7A0027"/>
              </a:buClr>
              <a:buSzTx/>
              <a:buFont typeface="Arial"/>
              <a:buChar char="•"/>
              <a:tabLst/>
              <a:defRPr b="0"/>
            </a:lvl1pPr>
          </a:lstStyle>
          <a:p>
            <a:pPr lvl="0"/>
            <a:r>
              <a:rPr lang="en-US" dirty="0"/>
              <a:t>Sample Text (Calibri 20 pt.)</a:t>
            </a:r>
          </a:p>
          <a:p>
            <a:pPr lvl="0"/>
            <a:r>
              <a:rPr lang="en-US" dirty="0"/>
              <a:t>Sample Bulleted Text</a:t>
            </a:r>
          </a:p>
          <a:p>
            <a:pPr lvl="0"/>
            <a:r>
              <a:rPr lang="en-US" dirty="0"/>
              <a:t>Sample Bulleted Text</a:t>
            </a:r>
          </a:p>
          <a:p>
            <a:pPr lvl="0"/>
            <a:r>
              <a:rPr lang="en-US" dirty="0"/>
              <a:t>Sample Bulleted Text</a:t>
            </a:r>
          </a:p>
          <a:p>
            <a:pPr lvl="0"/>
            <a:endParaRPr lang="en-US" dirty="0"/>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ody Regul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A6A7DFC8-CC87-1C45-AE2C-C06DE0F5DDBD}" type="slidenum">
              <a:rPr lang="en-US" smtClean="0"/>
              <a:pPr/>
              <a:t>‹#›</a:t>
            </a:fld>
            <a:endParaRPr lang="en-US" dirty="0"/>
          </a:p>
        </p:txBody>
      </p:sp>
      <p:sp>
        <p:nvSpPr>
          <p:cNvPr id="10" name="Title 5">
            <a:extLst>
              <a:ext uri="{FF2B5EF4-FFF2-40B4-BE49-F238E27FC236}">
                <a16:creationId xmlns:a16="http://schemas.microsoft.com/office/drawing/2014/main" id="{C017D775-B328-D843-919E-CD72FD09D028}"/>
              </a:ext>
            </a:extLst>
          </p:cNvPr>
          <p:cNvSpPr>
            <a:spLocks noGrp="1"/>
          </p:cNvSpPr>
          <p:nvPr>
            <p:ph type="title" hasCustomPrompt="1"/>
          </p:nvPr>
        </p:nvSpPr>
        <p:spPr>
          <a:xfrm>
            <a:off x="368300" y="152400"/>
            <a:ext cx="8318500" cy="742950"/>
          </a:xfrm>
        </p:spPr>
        <p:txBody>
          <a:bodyPr/>
          <a:lstStyle>
            <a:lvl1pPr>
              <a:defRPr/>
            </a:lvl1pPr>
          </a:lstStyle>
          <a:p>
            <a:r>
              <a:rPr lang="en-US" dirty="0"/>
              <a:t>Click to edit Master title style (Calibri Regular, 28 pt.)</a:t>
            </a:r>
          </a:p>
        </p:txBody>
      </p:sp>
      <p:sp>
        <p:nvSpPr>
          <p:cNvPr id="9" name="Text Placeholder 8">
            <a:extLst>
              <a:ext uri="{FF2B5EF4-FFF2-40B4-BE49-F238E27FC236}">
                <a16:creationId xmlns:a16="http://schemas.microsoft.com/office/drawing/2014/main" id="{C2756D17-50B6-7048-8596-A53C12177BC3}"/>
              </a:ext>
            </a:extLst>
          </p:cNvPr>
          <p:cNvSpPr>
            <a:spLocks noGrp="1"/>
          </p:cNvSpPr>
          <p:nvPr>
            <p:ph type="body" sz="quarter" idx="13" hasCustomPrompt="1"/>
          </p:nvPr>
        </p:nvSpPr>
        <p:spPr>
          <a:xfrm>
            <a:off x="1143000" y="1371600"/>
            <a:ext cx="7543800" cy="4572000"/>
          </a:xfrm>
        </p:spPr>
        <p:txBody>
          <a:bodyPr/>
          <a:lstStyle>
            <a:lvl1pPr marL="0" marR="0" indent="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None/>
              <a:tabLst/>
              <a:defRPr/>
            </a:lvl1pPr>
          </a:lstStyle>
          <a:p>
            <a:pPr marL="0" marR="0" lvl="0" indent="0" algn="l" defTabSz="457200" rtl="0" eaLnBrk="1" fontAlgn="auto" latinLnBrk="0" hangingPunct="1">
              <a:lnSpc>
                <a:spcPct val="120000"/>
              </a:lnSpc>
              <a:spcBef>
                <a:spcPts val="1200"/>
              </a:spcBef>
              <a:spcAft>
                <a:spcPts val="600"/>
              </a:spcAft>
              <a:buClr>
                <a:srgbClr val="7A0027"/>
              </a:buClr>
              <a:buSzTx/>
              <a:buFontTx/>
              <a:buNone/>
              <a:tabLst/>
              <a:defRPr/>
            </a:pPr>
            <a:r>
              <a:rPr kumimoji="0" lang="en-US" sz="2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Paragraph Headline (Calibri Bold 20 pt.)</a:t>
            </a:r>
          </a:p>
          <a:p>
            <a:pPr marL="0" marR="0" lvl="0" indent="0" algn="l" defTabSz="457200" rtl="0" eaLnBrk="1" fontAlgn="auto" latinLnBrk="0" hangingPunct="1">
              <a:lnSpc>
                <a:spcPct val="120000"/>
              </a:lnSpc>
              <a:spcBef>
                <a:spcPts val="300"/>
              </a:spcBef>
              <a:spcAft>
                <a:spcPts val="300"/>
              </a:spcAft>
              <a:buClr>
                <a:srgbClr val="7A0027"/>
              </a:buClr>
              <a:buSzTx/>
              <a:buFontTx/>
              <a:buNone/>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Paragraph Text (Calibri Regular 20 pt., with spacing 3/3 and line </a:t>
            </a:r>
            <a:b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spacing multiple @ 1.2. Lorem ipsum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modit</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aut</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que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cullani</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hitatia</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b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vera</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corro</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tem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volorib</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eaquae</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pe</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nem</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reiunt</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remporesciur</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asperatentis</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maione</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si</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dolorio</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reictio</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20000"/>
              </a:lnSpc>
              <a:spcBef>
                <a:spcPts val="1200"/>
              </a:spcBef>
              <a:spcAft>
                <a:spcPts val="600"/>
              </a:spcAft>
              <a:buClr>
                <a:srgbClr val="7A0027"/>
              </a:buClr>
              <a:buSzTx/>
              <a:buFontTx/>
              <a:buNone/>
              <a:tabLst/>
              <a:defRPr/>
            </a:pPr>
            <a:r>
              <a:rPr kumimoji="0" lang="en-US" sz="2000" b="1"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Paragraph Headline (Calibri Bold 20 pt.)</a:t>
            </a:r>
          </a:p>
          <a:p>
            <a:pPr marL="0" marR="0" lvl="0" indent="0" algn="l" defTabSz="457200" rtl="0" eaLnBrk="1" fontAlgn="auto" latinLnBrk="0" hangingPunct="1">
              <a:lnSpc>
                <a:spcPct val="120000"/>
              </a:lnSpc>
              <a:spcBef>
                <a:spcPts val="300"/>
              </a:spcBef>
              <a:spcAft>
                <a:spcPts val="300"/>
              </a:spcAft>
              <a:buClr>
                <a:srgbClr val="7A0027"/>
              </a:buClr>
              <a:buSzTx/>
              <a:buFontTx/>
              <a:buNone/>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Lorem ipsum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periatiur</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modit</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aut</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que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cullani</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hitatia</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vera</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corro</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tem. </a:t>
            </a:r>
          </a:p>
          <a:p>
            <a:pPr marL="228600" marR="0" lvl="0" indent="-22860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228600" marR="0" lvl="0" indent="-22860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 (indent .18/.25, spacing 3/3, </a:t>
            </a:r>
            <a:b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line spacing multiple 1.2)</a:t>
            </a:r>
          </a:p>
          <a:p>
            <a:pPr marL="164592" marR="0" lvl="0" indent="-164592" algn="l" defTabSz="457200" rtl="0" eaLnBrk="1" fontAlgn="auto" latinLnBrk="0" hangingPunct="1">
              <a:lnSpc>
                <a:spcPct val="120000"/>
              </a:lnSpc>
              <a:spcBef>
                <a:spcPts val="300"/>
              </a:spcBef>
              <a:spcAft>
                <a:spcPts val="300"/>
              </a:spcAft>
              <a:buClr>
                <a:srgbClr val="7A0027"/>
              </a:buClr>
              <a:buSzTx/>
              <a:buFont typeface="Arial"/>
              <a:buChar char="•"/>
              <a:tabLst/>
              <a:defRPr/>
            </a:pPr>
            <a:endPar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a:p>
            <a:pPr marL="164592" marR="0" lvl="0" indent="-164592" algn="l" defTabSz="457200" rtl="0" eaLnBrk="1" fontAlgn="auto" latinLnBrk="0" hangingPunct="1">
              <a:lnSpc>
                <a:spcPct val="120000"/>
              </a:lnSpc>
              <a:spcBef>
                <a:spcPts val="300"/>
              </a:spcBef>
              <a:spcAft>
                <a:spcPts val="300"/>
              </a:spcAft>
              <a:buClr>
                <a:srgbClr val="7A0027"/>
              </a:buClr>
              <a:buSzTx/>
              <a:buFont typeface="Arial"/>
              <a:buChar char="•"/>
              <a:tabLst/>
              <a:defRPr/>
            </a:pPr>
            <a:endPar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2606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Regular w/Bullet and Head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A6A7DFC8-CC87-1C45-AE2C-C06DE0F5DDBD}" type="slidenum">
              <a:rPr lang="en-US" smtClean="0"/>
              <a:pPr/>
              <a:t>‹#›</a:t>
            </a:fld>
            <a:endParaRPr lang="en-US" dirty="0"/>
          </a:p>
        </p:txBody>
      </p:sp>
      <p:sp>
        <p:nvSpPr>
          <p:cNvPr id="10" name="Title 5">
            <a:extLst>
              <a:ext uri="{FF2B5EF4-FFF2-40B4-BE49-F238E27FC236}">
                <a16:creationId xmlns:a16="http://schemas.microsoft.com/office/drawing/2014/main" id="{C017D775-B328-D843-919E-CD72FD09D028}"/>
              </a:ext>
            </a:extLst>
          </p:cNvPr>
          <p:cNvSpPr>
            <a:spLocks noGrp="1"/>
          </p:cNvSpPr>
          <p:nvPr>
            <p:ph type="title" hasCustomPrompt="1"/>
          </p:nvPr>
        </p:nvSpPr>
        <p:spPr>
          <a:xfrm>
            <a:off x="368300" y="152400"/>
            <a:ext cx="8318500" cy="742950"/>
          </a:xfrm>
        </p:spPr>
        <p:txBody>
          <a:bodyPr/>
          <a:lstStyle>
            <a:lvl1pPr>
              <a:defRPr/>
            </a:lvl1pPr>
          </a:lstStyle>
          <a:p>
            <a:r>
              <a:rPr lang="en-US" dirty="0"/>
              <a:t>Click to edit Master title style (Calibri Regular, 28 pt.)</a:t>
            </a:r>
          </a:p>
        </p:txBody>
      </p:sp>
      <p:sp>
        <p:nvSpPr>
          <p:cNvPr id="11" name="Text Placeholder 10">
            <a:extLst>
              <a:ext uri="{FF2B5EF4-FFF2-40B4-BE49-F238E27FC236}">
                <a16:creationId xmlns:a16="http://schemas.microsoft.com/office/drawing/2014/main" id="{DD86CC6D-9382-2B4D-8DF5-9197B313BDA6}"/>
              </a:ext>
            </a:extLst>
          </p:cNvPr>
          <p:cNvSpPr>
            <a:spLocks noGrp="1"/>
          </p:cNvSpPr>
          <p:nvPr>
            <p:ph type="body" sz="quarter" idx="15"/>
          </p:nvPr>
        </p:nvSpPr>
        <p:spPr>
          <a:xfrm>
            <a:off x="1143000" y="1371600"/>
            <a:ext cx="7543800" cy="4572000"/>
          </a:xfrm>
        </p:spPr>
        <p:txBody>
          <a:bodyPr/>
          <a:lstStyle>
            <a:lvl1pPr marL="0" marR="0" indent="0" algn="l" defTabSz="457200" rtl="0" eaLnBrk="1" fontAlgn="auto" latinLnBrk="0" hangingPunct="1">
              <a:lnSpc>
                <a:spcPct val="120000"/>
              </a:lnSpc>
              <a:spcBef>
                <a:spcPts val="300"/>
              </a:spcBef>
              <a:spcAft>
                <a:spcPts val="300"/>
              </a:spcAft>
              <a:buClr>
                <a:srgbClr val="9B1436"/>
              </a:buClr>
              <a:buSzTx/>
              <a:buFont typeface="Arial"/>
              <a:buNone/>
              <a:tabLst/>
              <a:defRPr b="1"/>
            </a:lvl1pPr>
          </a:lstStyle>
          <a:p>
            <a:pPr marL="0" marR="0" lvl="0" indent="0" algn="l" defTabSz="457200" rtl="0" eaLnBrk="1" fontAlgn="auto" latinLnBrk="0" hangingPunct="1">
              <a:lnSpc>
                <a:spcPct val="120000"/>
              </a:lnSpc>
              <a:spcBef>
                <a:spcPts val="300"/>
              </a:spcBef>
              <a:spcAft>
                <a:spcPts val="300"/>
              </a:spcAft>
              <a:buClr>
                <a:srgbClr val="9B1436"/>
              </a:buClr>
              <a:buSzTx/>
              <a:buFontTx/>
              <a:buNone/>
              <a:tabLst/>
              <a:defRPr/>
            </a:pPr>
            <a:r>
              <a:rPr lang="en-US" dirty="0"/>
              <a:t>Edit Master text styles</a:t>
            </a:r>
          </a:p>
          <a:p>
            <a:pPr marL="228600" marR="0" lvl="0" indent="-22860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b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2nd line (forced line-break created by pressing </a:t>
            </a:r>
            <a:r>
              <a:rPr kumimoji="0" lang="en-US" sz="2000" b="0" i="0" u="none" strike="noStrike" kern="1200" cap="none" spc="0" normalizeH="0" baseline="0" noProof="0" dirty="0" err="1">
                <a:ln>
                  <a:noFill/>
                </a:ln>
                <a:solidFill>
                  <a:srgbClr val="595959"/>
                </a:solidFill>
                <a:effectLst/>
                <a:uLnTx/>
                <a:uFillTx/>
                <a:latin typeface="Calibri" panose="020F0502020204030204" pitchFamily="34" charset="0"/>
                <a:ea typeface="+mn-ea"/>
                <a:cs typeface="Calibri" panose="020F0502020204030204" pitchFamily="34" charset="0"/>
              </a:rPr>
              <a:t>shift+return</a:t>
            </a: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 keys)</a:t>
            </a:r>
          </a:p>
          <a:p>
            <a:pPr marL="228600" marR="0" lvl="0" indent="-22860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228600" marR="0" lvl="0" indent="-228600" algn="l" defTabSz="9144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endPar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Regular w/Bullet 2 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A6A7DFC8-CC87-1C45-AE2C-C06DE0F5DDBD}" type="slidenum">
              <a:rPr lang="en-US" smtClean="0"/>
              <a:pPr/>
              <a:t>‹#›</a:t>
            </a:fld>
            <a:endParaRPr lang="en-US" dirty="0"/>
          </a:p>
        </p:txBody>
      </p:sp>
      <p:sp>
        <p:nvSpPr>
          <p:cNvPr id="10" name="Title 5">
            <a:extLst>
              <a:ext uri="{FF2B5EF4-FFF2-40B4-BE49-F238E27FC236}">
                <a16:creationId xmlns:a16="http://schemas.microsoft.com/office/drawing/2014/main" id="{C017D775-B328-D843-919E-CD72FD09D028}"/>
              </a:ext>
            </a:extLst>
          </p:cNvPr>
          <p:cNvSpPr>
            <a:spLocks noGrp="1"/>
          </p:cNvSpPr>
          <p:nvPr>
            <p:ph type="title" hasCustomPrompt="1"/>
          </p:nvPr>
        </p:nvSpPr>
        <p:spPr>
          <a:xfrm>
            <a:off x="368300" y="152400"/>
            <a:ext cx="8318500" cy="742950"/>
          </a:xfrm>
        </p:spPr>
        <p:txBody>
          <a:bodyPr/>
          <a:lstStyle>
            <a:lvl1pPr>
              <a:defRPr/>
            </a:lvl1pPr>
          </a:lstStyle>
          <a:p>
            <a:r>
              <a:rPr lang="en-US" dirty="0"/>
              <a:t>Click to edit Master title style (Calibri Regular, 28 pt.)</a:t>
            </a:r>
          </a:p>
        </p:txBody>
      </p:sp>
      <p:sp>
        <p:nvSpPr>
          <p:cNvPr id="3" name="Text Placeholder 2">
            <a:extLst>
              <a:ext uri="{FF2B5EF4-FFF2-40B4-BE49-F238E27FC236}">
                <a16:creationId xmlns:a16="http://schemas.microsoft.com/office/drawing/2014/main" id="{187F6ADC-36CE-E847-8FDE-58F6DB02B57E}"/>
              </a:ext>
            </a:extLst>
          </p:cNvPr>
          <p:cNvSpPr>
            <a:spLocks noGrp="1"/>
          </p:cNvSpPr>
          <p:nvPr>
            <p:ph type="body" sz="quarter" idx="14"/>
          </p:nvPr>
        </p:nvSpPr>
        <p:spPr>
          <a:xfrm>
            <a:off x="1143000" y="1371600"/>
            <a:ext cx="3657600" cy="4572000"/>
          </a:xfrm>
        </p:spPr>
        <p:txBody>
          <a:bodyPr/>
          <a:lstStyle>
            <a:lvl1pPr marL="0" marR="0" indent="0" algn="l" defTabSz="457200" rtl="0" eaLnBrk="1" fontAlgn="auto" latinLnBrk="0" hangingPunct="1">
              <a:lnSpc>
                <a:spcPct val="120000"/>
              </a:lnSpc>
              <a:spcBef>
                <a:spcPts val="300"/>
              </a:spcBef>
              <a:spcAft>
                <a:spcPts val="300"/>
              </a:spcAft>
              <a:buClr>
                <a:srgbClr val="9B1436"/>
              </a:buClr>
              <a:buSzTx/>
              <a:buFont typeface="Arial"/>
              <a:buNone/>
              <a:tabLst/>
              <a:defRPr b="0"/>
            </a:lvl1pPr>
            <a:lvl2pPr marL="457200" marR="0" indent="-228600" algn="l" defTabSz="457200" rtl="0" eaLnBrk="1" fontAlgn="auto" latinLnBrk="0" hangingPunct="1">
              <a:lnSpc>
                <a:spcPct val="120000"/>
              </a:lnSpc>
              <a:spcBef>
                <a:spcPts val="300"/>
              </a:spcBef>
              <a:spcAft>
                <a:spcPts val="300"/>
              </a:spcAft>
              <a:buClrTx/>
              <a:buSzTx/>
              <a:buFont typeface="Arial"/>
              <a:buChar char="–"/>
              <a:tabLst/>
              <a:defRPr/>
            </a:lvl2pPr>
          </a:lstStyle>
          <a:p>
            <a:pPr lvl="0"/>
            <a:r>
              <a:rPr lang="en-US" dirty="0"/>
              <a:t>Edit Master text styles</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endPar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
        <p:nvSpPr>
          <p:cNvPr id="5" name="Text Placeholder 2">
            <a:extLst>
              <a:ext uri="{FF2B5EF4-FFF2-40B4-BE49-F238E27FC236}">
                <a16:creationId xmlns:a16="http://schemas.microsoft.com/office/drawing/2014/main" id="{D9961DF0-C395-384D-A41E-53E195B3C6D0}"/>
              </a:ext>
            </a:extLst>
          </p:cNvPr>
          <p:cNvSpPr>
            <a:spLocks noGrp="1"/>
          </p:cNvSpPr>
          <p:nvPr>
            <p:ph type="body" sz="quarter" idx="15"/>
          </p:nvPr>
        </p:nvSpPr>
        <p:spPr>
          <a:xfrm>
            <a:off x="5029200" y="1371600"/>
            <a:ext cx="3657600" cy="4572000"/>
          </a:xfrm>
        </p:spPr>
        <p:txBody>
          <a:bodyPr/>
          <a:lstStyle>
            <a:lvl1pPr marL="0" marR="0" indent="0" algn="l" defTabSz="457200" rtl="0" eaLnBrk="1" fontAlgn="auto" latinLnBrk="0" hangingPunct="1">
              <a:lnSpc>
                <a:spcPct val="120000"/>
              </a:lnSpc>
              <a:spcBef>
                <a:spcPts val="300"/>
              </a:spcBef>
              <a:spcAft>
                <a:spcPts val="300"/>
              </a:spcAft>
              <a:buClr>
                <a:srgbClr val="9B1436"/>
              </a:buClr>
              <a:buSzTx/>
              <a:buFont typeface="Arial"/>
              <a:buNone/>
              <a:tabLst/>
              <a:defRPr b="0"/>
            </a:lvl1pPr>
            <a:lvl2pPr marL="457200" marR="0" indent="-228600" algn="l" defTabSz="457200" rtl="0" eaLnBrk="1" fontAlgn="auto" latinLnBrk="0" hangingPunct="1">
              <a:lnSpc>
                <a:spcPct val="120000"/>
              </a:lnSpc>
              <a:spcBef>
                <a:spcPts val="300"/>
              </a:spcBef>
              <a:spcAft>
                <a:spcPts val="300"/>
              </a:spcAft>
              <a:buClrTx/>
              <a:buSzTx/>
              <a:buFont typeface="Arial"/>
              <a:buChar char="–"/>
              <a:tabLst/>
              <a:defRPr/>
            </a:lvl2pPr>
          </a:lstStyle>
          <a:p>
            <a:pPr lvl="0"/>
            <a:r>
              <a:rPr lang="en-US" dirty="0"/>
              <a:t>Edit Master text styles</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Bulleted Text</a:t>
            </a:r>
          </a:p>
          <a:p>
            <a:pPr marL="164592" marR="0" lvl="0" indent="-228600" algn="l" defTabSz="457200" rtl="0" eaLnBrk="1" fontAlgn="auto" latinLnBrk="0" hangingPunct="1">
              <a:lnSpc>
                <a:spcPct val="120000"/>
              </a:lnSpc>
              <a:spcBef>
                <a:spcPts val="300"/>
              </a:spcBef>
              <a:spcAft>
                <a:spcPts val="300"/>
              </a:spcAft>
              <a:buClr>
                <a:srgbClr val="9B1436"/>
              </a:buClr>
              <a:buSzTx/>
              <a:buFont typeface="Arial"/>
              <a:buChar char="•"/>
              <a:tabLst/>
              <a:defRPr/>
            </a:pPr>
            <a:endPar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8824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Regular w/Bulle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A6A7DFC8-CC87-1C45-AE2C-C06DE0F5DDBD}" type="slidenum">
              <a:rPr lang="en-US" smtClean="0"/>
              <a:pPr/>
              <a:t>‹#›</a:t>
            </a:fld>
            <a:endParaRPr lang="en-US" dirty="0"/>
          </a:p>
        </p:txBody>
      </p:sp>
      <p:sp>
        <p:nvSpPr>
          <p:cNvPr id="6" name="Title 5"/>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a:lvl1pPr>
          </a:lstStyle>
          <a:p>
            <a:r>
              <a:rPr kumimoji="0" lang="en-US" sz="2800" b="0" i="0" u="none" strike="noStrike" kern="1200" cap="none" spc="0" normalizeH="0" baseline="0" noProof="0" dirty="0">
                <a:ln>
                  <a:noFill/>
                </a:ln>
                <a:solidFill>
                  <a:srgbClr val="595959"/>
                </a:solidFill>
                <a:effectLst/>
                <a:uLnTx/>
                <a:uFillTx/>
                <a:latin typeface="Calibri" panose="020F0502020204030204" pitchFamily="34" charset="0"/>
                <a:ea typeface="+mj-ea"/>
                <a:cs typeface="Calibri" panose="020F0502020204030204" pitchFamily="34" charset="0"/>
              </a:rPr>
              <a:t>Click to edit Master title style (Calibri Regular, 28 pt.)</a:t>
            </a:r>
            <a:endParaRPr lang="en-US" dirty="0"/>
          </a:p>
        </p:txBody>
      </p:sp>
      <p:sp>
        <p:nvSpPr>
          <p:cNvPr id="8" name="Text Placeholder 7">
            <a:extLst>
              <a:ext uri="{FF2B5EF4-FFF2-40B4-BE49-F238E27FC236}">
                <a16:creationId xmlns:a16="http://schemas.microsoft.com/office/drawing/2014/main" id="{78B811F6-5658-DB47-B9E2-633EA4618115}"/>
              </a:ext>
            </a:extLst>
          </p:cNvPr>
          <p:cNvSpPr>
            <a:spLocks noGrp="1"/>
          </p:cNvSpPr>
          <p:nvPr>
            <p:ph type="body" sz="quarter" idx="12" hasCustomPrompt="1"/>
          </p:nvPr>
        </p:nvSpPr>
        <p:spPr>
          <a:xfrm>
            <a:off x="1143000" y="1371600"/>
            <a:ext cx="7543800" cy="4572000"/>
          </a:xfrm>
          <a:prstGeom prst="rect">
            <a:avLst/>
          </a:prstGeom>
        </p:spPr>
        <p:txBody>
          <a:bodyPr lIns="0" tIns="0" rIns="0" bIns="0"/>
          <a:lstStyle>
            <a:lvl1pPr marL="228600" marR="0" indent="-228600" algn="l" defTabSz="457200" rtl="0" eaLnBrk="1" fontAlgn="auto" latinLnBrk="0" hangingPunct="1">
              <a:lnSpc>
                <a:spcPct val="120000"/>
              </a:lnSpc>
              <a:spcBef>
                <a:spcPts val="300"/>
              </a:spcBef>
              <a:spcAft>
                <a:spcPts val="300"/>
              </a:spcAft>
              <a:buClr>
                <a:srgbClr val="9B1436"/>
              </a:buClr>
              <a:buSzTx/>
              <a:buFont typeface="Arial" panose="020B0604020202020204" pitchFamily="34" charset="0"/>
              <a:buChar char="•"/>
              <a:tabLst/>
              <a:defRPr sz="2000" b="0">
                <a:latin typeface="Calibri" panose="020F0502020204030204" pitchFamily="34" charset="0"/>
                <a:cs typeface="Calibri" panose="020F0502020204030204" pitchFamily="34" charset="0"/>
              </a:defRPr>
            </a:lvl1pPr>
          </a:lstStyle>
          <a:p>
            <a:pPr marL="0" marR="0" lvl="0" indent="0" algn="l" defTabSz="457200" rtl="0" eaLnBrk="1" fontAlgn="auto" latinLnBrk="0" hangingPunct="1">
              <a:lnSpc>
                <a:spcPct val="120000"/>
              </a:lnSpc>
              <a:spcBef>
                <a:spcPts val="300"/>
              </a:spcBef>
              <a:spcAft>
                <a:spcPts val="300"/>
              </a:spcAft>
              <a:buClr>
                <a:srgbClr val="9B1436"/>
              </a:buClr>
              <a:buSzTx/>
              <a:buFont typeface="Arial"/>
              <a:buNone/>
              <a:tabLst/>
              <a:defRPr/>
            </a:pPr>
            <a:r>
              <a:rPr kumimoji="0" lang="en-US" sz="2000" b="0" i="0" u="none" strike="noStrike" kern="1200" cap="none" spc="0" normalizeH="0" baseline="0" noProof="0" dirty="0">
                <a:ln>
                  <a:noFill/>
                </a:ln>
                <a:solidFill>
                  <a:srgbClr val="595959"/>
                </a:solidFill>
                <a:effectLst/>
                <a:uLnTx/>
                <a:uFillTx/>
                <a:latin typeface="Calibri" panose="020F0502020204030204" pitchFamily="34" charset="0"/>
                <a:ea typeface="+mn-ea"/>
                <a:cs typeface="Calibri" panose="020F0502020204030204" pitchFamily="34" charset="0"/>
              </a:rPr>
              <a:t>Sample Text (Calibri 20 pt.)</a:t>
            </a:r>
          </a:p>
          <a:p>
            <a:pPr lvl="0"/>
            <a:r>
              <a:rPr lang="en-US" dirty="0"/>
              <a:t>Sample Bulleted Text</a:t>
            </a:r>
          </a:p>
          <a:p>
            <a:pPr lvl="0"/>
            <a:r>
              <a:rPr lang="en-US" dirty="0"/>
              <a:t>Sample Bulleted Text</a:t>
            </a:r>
          </a:p>
          <a:p>
            <a:pPr lvl="0"/>
            <a:r>
              <a:rPr lang="en-US" dirty="0"/>
              <a:t>Sample Bulleted Text</a:t>
            </a:r>
          </a:p>
          <a:p>
            <a:pPr lvl="0"/>
            <a:endParaRPr lang="en-US" dirty="0"/>
          </a:p>
          <a:p>
            <a:pPr lvl="0"/>
            <a:endParaRPr lang="en-US" dirty="0"/>
          </a:p>
        </p:txBody>
      </p:sp>
      <p:sp>
        <p:nvSpPr>
          <p:cNvPr id="4" name="Text Placeholder 3">
            <a:extLst>
              <a:ext uri="{FF2B5EF4-FFF2-40B4-BE49-F238E27FC236}">
                <a16:creationId xmlns:a16="http://schemas.microsoft.com/office/drawing/2014/main" id="{C89833DC-D186-B84C-A697-709156B6F970}"/>
              </a:ext>
            </a:extLst>
          </p:cNvPr>
          <p:cNvSpPr>
            <a:spLocks noGrp="1"/>
          </p:cNvSpPr>
          <p:nvPr>
            <p:ph type="body" sz="quarter" idx="13" hasCustomPrompt="1"/>
          </p:nvPr>
        </p:nvSpPr>
        <p:spPr>
          <a:xfrm>
            <a:off x="2895600" y="6468109"/>
            <a:ext cx="3657600" cy="228600"/>
          </a:xfrm>
          <a:prstGeom prst="rect">
            <a:avLst/>
          </a:prstGeom>
        </p:spPr>
        <p:txBody>
          <a:bodyPr lIns="0" tIns="0" rIns="0" bIns="0" anchor="ctr" anchorCtr="0"/>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Edit all footers on the master page</a:t>
            </a:r>
          </a:p>
        </p:txBody>
      </p:sp>
    </p:spTree>
    <p:extLst>
      <p:ext uri="{BB962C8B-B14F-4D97-AF65-F5344CB8AC3E}">
        <p14:creationId xmlns:p14="http://schemas.microsoft.com/office/powerpoint/2010/main" val="57140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(26 pt. Lucida Sans)</a:t>
            </a:r>
          </a:p>
        </p:txBody>
      </p:sp>
    </p:spTree>
    <p:extLst>
      <p:ext uri="{BB962C8B-B14F-4D97-AF65-F5344CB8AC3E}">
        <p14:creationId xmlns:p14="http://schemas.microsoft.com/office/powerpoint/2010/main" val="133228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Bulle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914400" y="1600200"/>
            <a:ext cx="7315200" cy="4343399"/>
          </a:xfrm>
        </p:spPr>
        <p:txBody>
          <a:bodyPr>
            <a:normAutofit/>
          </a:bodyPr>
          <a:lstStyle>
            <a:lvl1pPr>
              <a:defRPr sz="1600" baseline="0"/>
            </a:lvl1pPr>
          </a:lstStyle>
          <a:p>
            <a:pPr lvl="0"/>
            <a:r>
              <a:rPr lang="en-US" dirty="0"/>
              <a:t>Click to edit text styles (Lucida Sans Regular, 16 pt.)</a:t>
            </a:r>
          </a:p>
        </p:txBody>
      </p:sp>
      <p:sp>
        <p:nvSpPr>
          <p:cNvPr id="7" name="Title 6"/>
          <p:cNvSpPr>
            <a:spLocks noGrp="1"/>
          </p:cNvSpPr>
          <p:nvPr>
            <p:ph type="title" hasCustomPrompt="1"/>
          </p:nvPr>
        </p:nvSpPr>
        <p:spPr/>
        <p:txBody>
          <a:bodyPr/>
          <a:lstStyle/>
          <a:p>
            <a:r>
              <a:rPr lang="en-US" dirty="0"/>
              <a:t>Click to edit Master title style</a:t>
            </a:r>
            <a:br>
              <a:rPr lang="en-US" dirty="0"/>
            </a:br>
            <a:r>
              <a:rPr lang="en-US" dirty="0"/>
              <a:t>(Lucida Sans Regular, 24 pt.)</a:t>
            </a:r>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spTree>
    <p:extLst>
      <p:ext uri="{BB962C8B-B14F-4D97-AF65-F5344CB8AC3E}">
        <p14:creationId xmlns:p14="http://schemas.microsoft.com/office/powerpoint/2010/main" val="2223468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5.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224A8E-C448-6C44-B5BF-9781E722C5EB}"/>
              </a:ext>
            </a:extLst>
          </p:cNvPr>
          <p:cNvSpPr>
            <a:spLocks noGrp="1"/>
          </p:cNvSpPr>
          <p:nvPr>
            <p:ph type="body" idx="1"/>
          </p:nvPr>
        </p:nvSpPr>
        <p:spPr>
          <a:xfrm>
            <a:off x="3886200" y="1825625"/>
            <a:ext cx="4800600" cy="4351338"/>
          </a:xfrm>
          <a:prstGeom prst="rect">
            <a:avLst/>
          </a:prstGeom>
        </p:spPr>
        <p:txBody>
          <a:bodyPr vert="horz" lIns="0" tIns="0" rIns="0" bIns="0" rtlCol="0">
            <a:normAutofit/>
          </a:bodyPr>
          <a:lstStyle/>
          <a:p>
            <a:pPr lvl="0"/>
            <a:r>
              <a:rPr lang="en-US" dirty="0"/>
              <a:t>Edit Master text styles</a:t>
            </a:r>
          </a:p>
        </p:txBody>
      </p:sp>
    </p:spTree>
    <p:extLst>
      <p:ext uri="{BB962C8B-B14F-4D97-AF65-F5344CB8AC3E}">
        <p14:creationId xmlns:p14="http://schemas.microsoft.com/office/powerpoint/2010/main" val="1606040723"/>
      </p:ext>
    </p:extLst>
  </p:cSld>
  <p:clrMap bg1="lt1" tx1="dk1" bg2="lt2" tx2="dk2" accent1="accent1" accent2="accent2" accent3="accent3" accent4="accent4" accent5="accent5" accent6="accent6" hlink="hlink" folHlink="folHlink"/>
  <p:sldLayoutIdLst>
    <p:sldLayoutId id="2147483728"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08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80808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80808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80808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808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318500" cy="742950"/>
          </a:xfrm>
          <a:prstGeom prst="rect">
            <a:avLst/>
          </a:prstGeom>
        </p:spPr>
        <p:txBody>
          <a:bodyPr vert="horz" lIns="91440" tIns="45720" rIns="91440" bIns="45720" rtlCol="0" anchor="b">
            <a:normAutofit/>
          </a:bodyPr>
          <a:lstStyle/>
          <a:p>
            <a:r>
              <a:rPr lang="en-US" dirty="0"/>
              <a:t>Click to edit Master title style (Calibri Regular, 28 pt.)</a:t>
            </a:r>
          </a:p>
        </p:txBody>
      </p:sp>
      <p:sp>
        <p:nvSpPr>
          <p:cNvPr id="6" name="Slide Number Placeholder 5"/>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rgbClr val="595959"/>
                </a:solidFill>
                <a:latin typeface="Lucida Sans"/>
                <a:cs typeface="Lucida Sans"/>
              </a:defRPr>
            </a:lvl1pPr>
          </a:lstStyle>
          <a:p>
            <a:fld id="{A6A7DFC8-CC87-1C45-AE2C-C06DE0F5DDBD}" type="slidenum">
              <a:rPr lang="en-US" smtClean="0"/>
              <a:pPr/>
              <a:t>‹#›</a:t>
            </a:fld>
            <a:endParaRPr lang="en-US" dirty="0"/>
          </a:p>
        </p:txBody>
      </p:sp>
      <p:sp>
        <p:nvSpPr>
          <p:cNvPr id="8" name="Rectangle 7">
            <a:extLst>
              <a:ext uri="{FF2B5EF4-FFF2-40B4-BE49-F238E27FC236}">
                <a16:creationId xmlns:a16="http://schemas.microsoft.com/office/drawing/2014/main" id="{305E03F0-FA6F-D845-8DBD-AB133B4DC774}"/>
              </a:ext>
            </a:extLst>
          </p:cNvPr>
          <p:cNvSpPr/>
          <p:nvPr userDrawn="1"/>
        </p:nvSpPr>
        <p:spPr>
          <a:xfrm>
            <a:off x="0" y="6281928"/>
            <a:ext cx="9144000" cy="576072"/>
          </a:xfrm>
          <a:prstGeom prst="rect">
            <a:avLst/>
          </a:prstGeom>
          <a:solidFill>
            <a:srgbClr val="74C4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8E20E12-46BD-6C48-8495-4718801E4FF9}"/>
              </a:ext>
            </a:extLst>
          </p:cNvPr>
          <p:cNvPicPr>
            <a:picLocks noChangeAspect="1"/>
          </p:cNvPicPr>
          <p:nvPr userDrawn="1"/>
        </p:nvPicPr>
        <p:blipFill>
          <a:blip r:embed="rId6"/>
          <a:stretch>
            <a:fillRect/>
          </a:stretch>
        </p:blipFill>
        <p:spPr>
          <a:xfrm>
            <a:off x="457200" y="6411468"/>
            <a:ext cx="2100072" cy="316992"/>
          </a:xfrm>
          <a:prstGeom prst="rect">
            <a:avLst/>
          </a:prstGeom>
        </p:spPr>
      </p:pic>
      <p:sp>
        <p:nvSpPr>
          <p:cNvPr id="7" name="Text Placeholder 6">
            <a:extLst>
              <a:ext uri="{FF2B5EF4-FFF2-40B4-BE49-F238E27FC236}">
                <a16:creationId xmlns:a16="http://schemas.microsoft.com/office/drawing/2014/main" id="{9990A065-8567-1D41-A4DD-A2157FB68010}"/>
              </a:ext>
            </a:extLst>
          </p:cNvPr>
          <p:cNvSpPr>
            <a:spLocks noGrp="1"/>
          </p:cNvSpPr>
          <p:nvPr>
            <p:ph type="body" idx="1"/>
          </p:nvPr>
        </p:nvSpPr>
        <p:spPr>
          <a:xfrm>
            <a:off x="1143000" y="1371600"/>
            <a:ext cx="7543800" cy="4572000"/>
          </a:xfrm>
          <a:prstGeom prst="rect">
            <a:avLst/>
          </a:prstGeom>
        </p:spPr>
        <p:txBody>
          <a:bodyPr vert="horz" lIns="0" tIns="0" rIns="0" bIns="0" rtlCol="0">
            <a:noAutofit/>
          </a:bodyPr>
          <a:lstStyle/>
          <a:p>
            <a:pPr lvl="0"/>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730" r:id="rId2"/>
    <p:sldLayoutId id="2147483692" r:id="rId3"/>
    <p:sldLayoutId id="2147483729" r:id="rId4"/>
  </p:sldLayoutIdLst>
  <p:hf hdr="0" dt="0"/>
  <p:txStyles>
    <p:titleStyle>
      <a:lvl1pPr algn="l" defTabSz="457200" rtl="0" eaLnBrk="1" latinLnBrk="0" hangingPunct="1">
        <a:spcBef>
          <a:spcPct val="0"/>
        </a:spcBef>
        <a:buNone/>
        <a:defRPr sz="2800" kern="1200" baseline="0">
          <a:solidFill>
            <a:schemeClr val="tx2"/>
          </a:solidFill>
          <a:latin typeface="Calibri" panose="020F0502020204030204" pitchFamily="34" charset="0"/>
          <a:ea typeface="+mj-ea"/>
          <a:cs typeface="Calibri" panose="020F0502020204030204" pitchFamily="34" charset="0"/>
        </a:defRPr>
      </a:lvl1pPr>
    </p:titleStyle>
    <p:bodyStyle>
      <a:lvl1pPr marL="0" indent="0" algn="l" defTabSz="457200" rtl="0" eaLnBrk="1" latinLnBrk="0" hangingPunct="1">
        <a:lnSpc>
          <a:spcPct val="120000"/>
        </a:lnSpc>
        <a:spcBef>
          <a:spcPts val="300"/>
        </a:spcBef>
        <a:spcAft>
          <a:spcPts val="300"/>
        </a:spcAft>
        <a:buClr>
          <a:srgbClr val="9B1436"/>
        </a:buClr>
        <a:buFont typeface="Arial"/>
        <a:buNone/>
        <a:defRPr sz="2000" kern="1200">
          <a:solidFill>
            <a:srgbClr val="595959"/>
          </a:solidFill>
          <a:latin typeface="Calibri" panose="020F0502020204030204" pitchFamily="34" charset="0"/>
          <a:ea typeface="+mn-ea"/>
          <a:cs typeface="Calibri" panose="020F0502020204030204" pitchFamily="34" charset="0"/>
        </a:defRPr>
      </a:lvl1pPr>
      <a:lvl2pPr marL="457200" indent="-228600" algn="l" defTabSz="457200" rtl="0" eaLnBrk="1" latinLnBrk="0" hangingPunct="1">
        <a:lnSpc>
          <a:spcPct val="120000"/>
        </a:lnSpc>
        <a:spcBef>
          <a:spcPts val="300"/>
        </a:spcBef>
        <a:spcAft>
          <a:spcPts val="300"/>
        </a:spcAft>
        <a:buFont typeface="Arial"/>
        <a:buChar char="–"/>
        <a:defRPr sz="2000" kern="1200">
          <a:solidFill>
            <a:schemeClr val="tx2"/>
          </a:solidFill>
          <a:latin typeface="Calibri" panose="020F0502020204030204" pitchFamily="34" charset="0"/>
          <a:ea typeface="+mn-ea"/>
          <a:cs typeface="Calibri" panose="020F0502020204030204" pitchFamily="34" charset="0"/>
        </a:defRPr>
      </a:lvl2pPr>
      <a:lvl3pPr marL="685800" indent="-228600" algn="l" defTabSz="457200" rtl="0" eaLnBrk="1" latinLnBrk="0" hangingPunct="1">
        <a:lnSpc>
          <a:spcPct val="120000"/>
        </a:lnSpc>
        <a:spcBef>
          <a:spcPts val="300"/>
        </a:spcBef>
        <a:spcAft>
          <a:spcPts val="300"/>
        </a:spcAft>
        <a:buFont typeface="Arial"/>
        <a:buChar char="•"/>
        <a:defRPr sz="2000" kern="1200">
          <a:solidFill>
            <a:schemeClr val="tx2"/>
          </a:solidFill>
          <a:latin typeface="Calibri" panose="020F0502020204030204" pitchFamily="34" charset="0"/>
          <a:ea typeface="+mn-ea"/>
          <a:cs typeface="Calibri" panose="020F0502020204030204" pitchFamily="34" charset="0"/>
        </a:defRPr>
      </a:lvl3pPr>
      <a:lvl4pPr marL="914400" marR="0" indent="-228600" algn="l" defTabSz="457200" rtl="0" eaLnBrk="1" fontAlgn="auto" latinLnBrk="0" hangingPunct="1">
        <a:lnSpc>
          <a:spcPct val="120000"/>
        </a:lnSpc>
        <a:spcBef>
          <a:spcPts val="300"/>
        </a:spcBef>
        <a:spcAft>
          <a:spcPts val="300"/>
        </a:spcAft>
        <a:buClr>
          <a:srgbClr val="595959"/>
        </a:buClr>
        <a:buSzTx/>
        <a:buFont typeface="Arial"/>
        <a:buChar char="–"/>
        <a:tabLst/>
        <a:defRPr sz="2000" kern="1200">
          <a:solidFill>
            <a:schemeClr val="tx2"/>
          </a:solidFill>
          <a:latin typeface="Calibri" panose="020F0502020204030204" pitchFamily="34" charset="0"/>
          <a:ea typeface="+mn-ea"/>
          <a:cs typeface="Calibri" panose="020F0502020204030204" pitchFamily="34" charset="0"/>
        </a:defRPr>
      </a:lvl4pPr>
      <a:lvl5pPr marL="1143000" marR="0" indent="-228600" algn="l" defTabSz="457200" rtl="0" eaLnBrk="1" fontAlgn="auto" latinLnBrk="0" hangingPunct="1">
        <a:lnSpc>
          <a:spcPct val="120000"/>
        </a:lnSpc>
        <a:spcBef>
          <a:spcPts val="300"/>
        </a:spcBef>
        <a:spcAft>
          <a:spcPts val="300"/>
        </a:spcAft>
        <a:buClr>
          <a:srgbClr val="7A0027"/>
        </a:buClr>
        <a:buSzTx/>
        <a:buFont typeface="Arial"/>
        <a:buChar char="»"/>
        <a:tabLst/>
        <a:defRPr sz="2000" kern="1200">
          <a:solidFill>
            <a:schemeClr val="tx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BDF99-451D-6E42-9FF3-B9582201A71B}"/>
              </a:ext>
            </a:extLst>
          </p:cNvPr>
          <p:cNvSpPr>
            <a:spLocks noGrp="1"/>
          </p:cNvSpPr>
          <p:nvPr>
            <p:ph type="title"/>
          </p:nvPr>
        </p:nvSpPr>
        <p:spPr>
          <a:xfrm>
            <a:off x="368300" y="152400"/>
            <a:ext cx="8318500" cy="742950"/>
          </a:xfrm>
          <a:prstGeom prst="rect">
            <a:avLst/>
          </a:prstGeom>
        </p:spPr>
        <p:txBody>
          <a:bodyPr vert="horz" lIns="91440" tIns="45720" rIns="91440" bIns="45720" rtlCol="0" anchor="b">
            <a:normAutofit/>
          </a:bodyPr>
          <a:lstStyle/>
          <a:p>
            <a:r>
              <a:rPr kumimoji="0" lang="en-US" sz="2800" b="0" i="0" u="none" strike="noStrike" kern="1200" cap="none" spc="0" normalizeH="0" baseline="0" noProof="0" dirty="0">
                <a:ln>
                  <a:noFill/>
                </a:ln>
                <a:solidFill>
                  <a:srgbClr val="595959"/>
                </a:solidFill>
                <a:effectLst/>
                <a:uLnTx/>
                <a:uFillTx/>
                <a:latin typeface="Calibri" panose="020F0502020204030204" pitchFamily="34" charset="0"/>
                <a:ea typeface="+mj-ea"/>
                <a:cs typeface="Calibri" panose="020F0502020204030204" pitchFamily="34" charset="0"/>
              </a:rPr>
              <a:t>Click to edit Master title style (Calibri Regular, 28 pt.)</a:t>
            </a:r>
            <a:endParaRPr lang="en-US" dirty="0"/>
          </a:p>
        </p:txBody>
      </p:sp>
      <p:sp>
        <p:nvSpPr>
          <p:cNvPr id="3" name="Slide Number Placeholder 5">
            <a:extLst>
              <a:ext uri="{FF2B5EF4-FFF2-40B4-BE49-F238E27FC236}">
                <a16:creationId xmlns:a16="http://schemas.microsoft.com/office/drawing/2014/main" id="{6A8A9ACB-C79D-644D-9D1E-A19E7F671487}"/>
              </a:ext>
            </a:extLst>
          </p:cNvPr>
          <p:cNvSpPr>
            <a:spLocks noGrp="1"/>
          </p:cNvSpPr>
          <p:nvPr>
            <p:ph type="sldNum" sz="quarter" idx="4"/>
          </p:nvPr>
        </p:nvSpPr>
        <p:spPr>
          <a:xfrm>
            <a:off x="7696199" y="6423024"/>
            <a:ext cx="1076325" cy="269875"/>
          </a:xfrm>
          <a:prstGeom prst="rect">
            <a:avLst/>
          </a:prstGeom>
        </p:spPr>
        <p:txBody>
          <a:bodyPr vert="horz" lIns="91440" tIns="45720" rIns="91440" bIns="45720" rtlCol="0" anchor="b"/>
          <a:lstStyle>
            <a:lvl1pPr algn="r">
              <a:defRPr sz="1200">
                <a:solidFill>
                  <a:srgbClr val="595959"/>
                </a:solidFill>
                <a:latin typeface="Lucida Sans"/>
                <a:cs typeface="Lucida Sans"/>
              </a:defRPr>
            </a:lvl1pPr>
          </a:lstStyle>
          <a:p>
            <a:fld id="{A6A7DFC8-CC87-1C45-AE2C-C06DE0F5DDBD}" type="slidenum">
              <a:rPr lang="en-US" smtClean="0"/>
              <a:pPr/>
              <a:t>‹#›</a:t>
            </a:fld>
            <a:endParaRPr lang="en-US" dirty="0"/>
          </a:p>
        </p:txBody>
      </p:sp>
      <p:sp>
        <p:nvSpPr>
          <p:cNvPr id="4" name="Rectangle 3">
            <a:extLst>
              <a:ext uri="{FF2B5EF4-FFF2-40B4-BE49-F238E27FC236}">
                <a16:creationId xmlns:a16="http://schemas.microsoft.com/office/drawing/2014/main" id="{40B04EC5-2E01-5C4D-A861-52094E8C9EB6}"/>
              </a:ext>
            </a:extLst>
          </p:cNvPr>
          <p:cNvSpPr/>
          <p:nvPr userDrawn="1"/>
        </p:nvSpPr>
        <p:spPr>
          <a:xfrm>
            <a:off x="0" y="6281928"/>
            <a:ext cx="9144000" cy="576072"/>
          </a:xfrm>
          <a:prstGeom prst="rect">
            <a:avLst/>
          </a:prstGeom>
          <a:solidFill>
            <a:srgbClr val="74C4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6B9F0C-75AA-3748-B5E5-259FE5E6B709}"/>
              </a:ext>
            </a:extLst>
          </p:cNvPr>
          <p:cNvPicPr>
            <a:picLocks noChangeAspect="1"/>
          </p:cNvPicPr>
          <p:nvPr userDrawn="1"/>
        </p:nvPicPr>
        <p:blipFill>
          <a:blip r:embed="rId8"/>
          <a:stretch>
            <a:fillRect/>
          </a:stretch>
        </p:blipFill>
        <p:spPr>
          <a:xfrm>
            <a:off x="457200" y="6411468"/>
            <a:ext cx="2100072" cy="316992"/>
          </a:xfrm>
          <a:prstGeom prst="rect">
            <a:avLst/>
          </a:prstGeom>
        </p:spPr>
      </p:pic>
      <p:sp>
        <p:nvSpPr>
          <p:cNvPr id="7" name="Footer Placeholder 4">
            <a:extLst>
              <a:ext uri="{FF2B5EF4-FFF2-40B4-BE49-F238E27FC236}">
                <a16:creationId xmlns:a16="http://schemas.microsoft.com/office/drawing/2014/main" id="{AF3A6C29-BD30-3C46-AB62-D47974682813}"/>
              </a:ext>
            </a:extLst>
          </p:cNvPr>
          <p:cNvSpPr txBox="1">
            <a:spLocks/>
          </p:cNvSpPr>
          <p:nvPr userDrawn="1"/>
        </p:nvSpPr>
        <p:spPr>
          <a:xfrm>
            <a:off x="2617280" y="6400800"/>
            <a:ext cx="278320" cy="319278"/>
          </a:xfrm>
          <a:prstGeom prst="rect">
            <a:avLst/>
          </a:prstGeom>
        </p:spPr>
        <p:txBody>
          <a:bodyPr vert="horz" wrap="none" lIns="91440" tIns="45720" rIns="91440" bIns="27432" rtlCol="0" anchor="b"/>
          <a:lstStyle>
            <a:defPPr>
              <a:defRPr lang="en-US"/>
            </a:defPPr>
            <a:lvl1pPr marL="0" algn="l" defTabSz="457200" rtl="0" eaLnBrk="1" latinLnBrk="0" hangingPunct="1">
              <a:defRPr sz="1000" kern="1200" cap="all" spc="10" baseline="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10" normalizeH="0" baseline="0" noProof="0" dirty="0">
                <a:ln>
                  <a:noFill/>
                </a:ln>
                <a:solidFill>
                  <a:prstClr val="white"/>
                </a:solidFill>
                <a:effectLst/>
                <a:uLnTx/>
                <a:uFillTx/>
                <a:latin typeface="Lucida Sans"/>
                <a:ea typeface="+mn-ea"/>
              </a:rPr>
              <a:t>|</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hdr="0" dt="0"/>
  <p:txStyles>
    <p:titleStyle>
      <a:lvl1pPr marL="0" marR="0" indent="0" algn="l" defTabSz="457200" rtl="0" eaLnBrk="1" fontAlgn="auto" latinLnBrk="0" hangingPunct="1">
        <a:lnSpc>
          <a:spcPct val="100000"/>
        </a:lnSpc>
        <a:spcBef>
          <a:spcPct val="0"/>
        </a:spcBef>
        <a:spcAft>
          <a:spcPts val="0"/>
        </a:spcAft>
        <a:buClrTx/>
        <a:buSzTx/>
        <a:buFontTx/>
        <a:buNone/>
        <a:tabLst/>
        <a:defRPr sz="2000" kern="1200" baseline="0">
          <a:solidFill>
            <a:srgbClr val="595959"/>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rgbClr val="595959"/>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133600"/>
            <a:ext cx="8386234" cy="1143000"/>
          </a:xfrm>
          <a:prstGeom prst="rect">
            <a:avLst/>
          </a:prstGeom>
        </p:spPr>
        <p:txBody>
          <a:bodyPr vert="horz" lIns="91440" tIns="45720" rIns="91440" bIns="45720" rtlCol="0" anchor="b">
            <a:normAutofit/>
          </a:bodyPr>
          <a:lstStyle/>
          <a:p>
            <a:r>
              <a:rPr lang="en-US" dirty="0"/>
              <a:t>Click to edit Master title (26 pt. Lucida Sans)</a:t>
            </a:r>
          </a:p>
        </p:txBody>
      </p:sp>
    </p:spTree>
    <p:extLst>
      <p:ext uri="{BB962C8B-B14F-4D97-AF65-F5344CB8AC3E}">
        <p14:creationId xmlns:p14="http://schemas.microsoft.com/office/powerpoint/2010/main" val="3771581185"/>
      </p:ext>
    </p:extLst>
  </p:cSld>
  <p:clrMap bg1="lt1" tx1="dk1" bg2="lt2" tx2="dk2" accent1="accent1" accent2="accent2" accent3="accent3" accent4="accent4" accent5="accent5" accent6="accent6" hlink="hlink" folHlink="folHlink"/>
  <p:sldLayoutIdLst>
    <p:sldLayoutId id="2147483739" r:id="rId1"/>
  </p:sldLayoutIdLst>
  <p:hf hdr="0" dt="0"/>
  <p:txStyles>
    <p:titleStyle>
      <a:lvl1pPr algn="ctr" defTabSz="457200" rtl="0" eaLnBrk="1" latinLnBrk="0" hangingPunct="1">
        <a:spcBef>
          <a:spcPct val="0"/>
        </a:spcBef>
        <a:buNone/>
        <a:defRPr sz="2600" kern="1200" baseline="0">
          <a:solidFill>
            <a:schemeClr val="bg1"/>
          </a:solidFill>
          <a:latin typeface="Lucida Sans"/>
          <a:ea typeface="+mj-ea"/>
          <a:cs typeface="Lucida Sans"/>
        </a:defRPr>
      </a:lvl1pPr>
    </p:titleStyle>
    <p:bodyStyle>
      <a:lvl1pPr marL="119063" indent="-119063" algn="l" defTabSz="457200" rtl="0" eaLnBrk="1" latinLnBrk="0" hangingPunct="1">
        <a:spcBef>
          <a:spcPct val="20000"/>
        </a:spcBef>
        <a:spcAft>
          <a:spcPts val="0"/>
        </a:spcAft>
        <a:buFont typeface="Arial"/>
        <a:buChar char="•"/>
        <a:defRPr sz="1400" kern="1200">
          <a:solidFill>
            <a:schemeClr val="tx1"/>
          </a:solidFill>
          <a:latin typeface="Lucida Sans"/>
          <a:ea typeface="+mn-ea"/>
          <a:cs typeface="Lucida Sans"/>
        </a:defRPr>
      </a:lvl1pPr>
      <a:lvl2pPr marL="5762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2pPr>
      <a:lvl3pPr marL="10334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3pPr>
      <a:lvl4pPr marL="14906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4pPr>
      <a:lvl5pPr marL="1947863" indent="-119063" algn="l" defTabSz="457200" rtl="0" eaLnBrk="1" latinLnBrk="0" hangingPunct="1">
        <a:spcBef>
          <a:spcPct val="20000"/>
        </a:spcBef>
        <a:buFont typeface="Arial"/>
        <a:buChar char="»"/>
        <a:defRPr sz="12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152400"/>
            <a:ext cx="8229600" cy="742950"/>
          </a:xfrm>
          <a:prstGeom prst="rect">
            <a:avLst/>
          </a:prstGeom>
        </p:spPr>
        <p:txBody>
          <a:bodyPr vert="horz" lIns="91440" tIns="45720" rIns="91440" bIns="45720" rtlCol="0" anchor="t">
            <a:noAutofit/>
          </a:bodyPr>
          <a:lstStyle/>
          <a:p>
            <a:r>
              <a:rPr lang="en-US" dirty="0"/>
              <a:t>Click to edit Master title style</a:t>
            </a:r>
            <a:br>
              <a:rPr lang="en-US" dirty="0"/>
            </a:br>
            <a:r>
              <a:rPr lang="en-US" dirty="0"/>
              <a:t>(Lucida Sans Regular, 24 pt.)</a:t>
            </a:r>
          </a:p>
        </p:txBody>
      </p:sp>
      <p:sp>
        <p:nvSpPr>
          <p:cNvPr id="3" name="Text Placeholder 2"/>
          <p:cNvSpPr>
            <a:spLocks noGrp="1"/>
          </p:cNvSpPr>
          <p:nvPr>
            <p:ph type="body" idx="1"/>
          </p:nvPr>
        </p:nvSpPr>
        <p:spPr>
          <a:xfrm>
            <a:off x="914400" y="1600200"/>
            <a:ext cx="7315200" cy="4343399"/>
          </a:xfrm>
          <a:prstGeom prst="rect">
            <a:avLst/>
          </a:prstGeom>
        </p:spPr>
        <p:txBody>
          <a:bodyPr vert="horz" lIns="91440" tIns="45720" rIns="91440" bIns="45720" rtlCol="0">
            <a:normAutofit/>
          </a:bodyPr>
          <a:lstStyle/>
          <a:p>
            <a:pPr lvl="0"/>
            <a:r>
              <a:rPr lang="en-US" dirty="0"/>
              <a:t>Click to edit Master body text (Lucida Sans Regular, 16 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6450" y="6356350"/>
            <a:ext cx="1076325" cy="269875"/>
          </a:xfrm>
          <a:prstGeom prst="rect">
            <a:avLst/>
          </a:prstGeom>
        </p:spPr>
        <p:txBody>
          <a:bodyPr vert="horz" lIns="91440" tIns="45720" rIns="91440" bIns="45720" rtlCol="0" anchor="b"/>
          <a:lstStyle>
            <a:lvl1pPr algn="l">
              <a:defRPr sz="1200">
                <a:solidFill>
                  <a:srgbClr val="595959"/>
                </a:solidFill>
                <a:latin typeface="Lucida Sans"/>
                <a:cs typeface="Lucida Sans"/>
              </a:defRPr>
            </a:lvl1pPr>
          </a:lstStyle>
          <a:p>
            <a:fld id="{A6A7DFC8-CC87-1C45-AE2C-C06DE0F5DDBD}" type="slidenum">
              <a:rPr lang="en-US" smtClean="0"/>
              <a:pPr/>
              <a:t>‹#›</a:t>
            </a:fld>
            <a:endParaRPr lang="en-US" dirty="0"/>
          </a:p>
        </p:txBody>
      </p:sp>
      <p:pic>
        <p:nvPicPr>
          <p:cNvPr id="7" name="Picture 6" descr="LP_CS.ai"/>
          <p:cNvPicPr>
            <a:picLocks noChangeAspect="1"/>
          </p:cNvPicPr>
          <p:nvPr userDrawn="1"/>
        </p:nvPicPr>
        <p:blipFill>
          <a:blip r:embed="rId12"/>
          <a:stretch>
            <a:fillRect/>
          </a:stretch>
        </p:blipFill>
        <p:spPr>
          <a:xfrm>
            <a:off x="124596" y="6248400"/>
            <a:ext cx="641351" cy="469901"/>
          </a:xfrm>
          <a:prstGeom prst="rect">
            <a:avLst/>
          </a:prstGeom>
        </p:spPr>
      </p:pic>
      <p:cxnSp>
        <p:nvCxnSpPr>
          <p:cNvPr id="8" name="Straight Connector 7"/>
          <p:cNvCxnSpPr/>
          <p:nvPr userDrawn="1"/>
        </p:nvCxnSpPr>
        <p:spPr>
          <a:xfrm rot="5400000">
            <a:off x="700500" y="6482556"/>
            <a:ext cx="210312" cy="158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4237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dt="0"/>
  <p:txStyles>
    <p:titleStyle>
      <a:lvl1pPr algn="l" defTabSz="457200" rtl="0" eaLnBrk="1" latinLnBrk="0" hangingPunct="1">
        <a:spcBef>
          <a:spcPct val="0"/>
        </a:spcBef>
        <a:buNone/>
        <a:defRPr sz="2400" kern="1200" baseline="0">
          <a:solidFill>
            <a:schemeClr val="tx2"/>
          </a:solidFill>
          <a:latin typeface="Lucida Sans"/>
          <a:ea typeface="+mj-ea"/>
          <a:cs typeface="Lucida Sans"/>
        </a:defRPr>
      </a:lvl1pPr>
    </p:titleStyle>
    <p:bodyStyle>
      <a:lvl1pPr marL="114300" indent="-114300" algn="l" defTabSz="457200" rtl="0" eaLnBrk="1" latinLnBrk="0" hangingPunct="1">
        <a:spcBef>
          <a:spcPct val="20000"/>
        </a:spcBef>
        <a:buFont typeface="Arial"/>
        <a:buChar char="•"/>
        <a:defRPr sz="1600" kern="1200">
          <a:solidFill>
            <a:schemeClr val="tx1"/>
          </a:solidFill>
          <a:latin typeface="Lucida Sans"/>
          <a:ea typeface="+mn-ea"/>
          <a:cs typeface="Lucida Sans"/>
        </a:defRPr>
      </a:lvl1pPr>
      <a:lvl2pPr marL="342900" indent="-114300" algn="l" defTabSz="457200" rtl="0" eaLnBrk="1" latinLnBrk="0" hangingPunct="1">
        <a:spcBef>
          <a:spcPct val="20000"/>
        </a:spcBef>
        <a:buFont typeface="Arial"/>
        <a:buChar char="–"/>
        <a:defRPr sz="1600" kern="1200">
          <a:solidFill>
            <a:schemeClr val="tx1"/>
          </a:solidFill>
          <a:latin typeface="Lucida Sans"/>
          <a:ea typeface="+mn-ea"/>
          <a:cs typeface="Lucida Sans"/>
        </a:defRPr>
      </a:lvl2pPr>
      <a:lvl3pPr marL="571500" indent="-114300" algn="l" defTabSz="457200" rtl="0" eaLnBrk="1" latinLnBrk="0" hangingPunct="1">
        <a:spcBef>
          <a:spcPct val="20000"/>
        </a:spcBef>
        <a:buFont typeface="Arial"/>
        <a:buChar char="•"/>
        <a:defRPr sz="1600" kern="1200">
          <a:solidFill>
            <a:schemeClr val="tx1"/>
          </a:solidFill>
          <a:latin typeface="Lucida Sans"/>
          <a:ea typeface="+mn-ea"/>
          <a:cs typeface="Lucida Sans"/>
        </a:defRPr>
      </a:lvl3pPr>
      <a:lvl4pPr marL="800100" indent="-114300" algn="l" defTabSz="457200" rtl="0" eaLnBrk="1" latinLnBrk="0" hangingPunct="1">
        <a:spcBef>
          <a:spcPct val="20000"/>
        </a:spcBef>
        <a:buFont typeface="Arial"/>
        <a:buChar char="–"/>
        <a:tabLst/>
        <a:defRPr sz="1600" kern="1200">
          <a:solidFill>
            <a:schemeClr val="tx1"/>
          </a:solidFill>
          <a:latin typeface="Lucida Sans"/>
          <a:ea typeface="+mn-ea"/>
          <a:cs typeface="Lucida Sans"/>
        </a:defRPr>
      </a:lvl4pPr>
      <a:lvl5pPr marL="1028700" indent="-1143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9671-9838-4030-9B95-688CEDC03487}"/>
              </a:ext>
            </a:extLst>
          </p:cNvPr>
          <p:cNvSpPr>
            <a:spLocks noGrp="1"/>
          </p:cNvSpPr>
          <p:nvPr>
            <p:ph type="body" sz="quarter" idx="10"/>
          </p:nvPr>
        </p:nvSpPr>
        <p:spPr/>
        <p:txBody>
          <a:bodyPr>
            <a:normAutofit fontScale="92500"/>
          </a:bodyPr>
          <a:lstStyle/>
          <a:p>
            <a:r>
              <a:rPr lang="en-US" dirty="0">
                <a:latin typeface="Calibri"/>
                <a:cs typeface="Calibri"/>
              </a:rPr>
              <a:t>3rd Annual Sarcoma Exchange</a:t>
            </a:r>
            <a:br>
              <a:rPr lang="en-US" dirty="0"/>
            </a:br>
            <a:r>
              <a:rPr lang="en-US" i="1" dirty="0">
                <a:latin typeface="Calibri"/>
                <a:cs typeface="Calibri"/>
              </a:rPr>
              <a:t>Nutrition</a:t>
            </a:r>
            <a:endParaRPr lang="en-US" dirty="0">
              <a:latin typeface="Calibri"/>
              <a:cs typeface="Calibri"/>
            </a:endParaRPr>
          </a:p>
        </p:txBody>
      </p:sp>
      <p:sp>
        <p:nvSpPr>
          <p:cNvPr id="5" name="Text Placeholder 4">
            <a:extLst>
              <a:ext uri="{FF2B5EF4-FFF2-40B4-BE49-F238E27FC236}">
                <a16:creationId xmlns:a16="http://schemas.microsoft.com/office/drawing/2014/main" id="{47B2FF20-2578-4B01-A635-75F89FAC1AED}"/>
              </a:ext>
            </a:extLst>
          </p:cNvPr>
          <p:cNvSpPr>
            <a:spLocks noGrp="1"/>
          </p:cNvSpPr>
          <p:nvPr>
            <p:ph type="body" sz="quarter" idx="11"/>
          </p:nvPr>
        </p:nvSpPr>
        <p:spPr>
          <a:xfrm>
            <a:off x="3581400" y="3581400"/>
            <a:ext cx="5257800" cy="1676400"/>
          </a:xfrm>
        </p:spPr>
        <p:txBody>
          <a:bodyPr vert="horz" lIns="0" tIns="0" rIns="0" bIns="0" rtlCol="0" anchor="t">
            <a:normAutofit/>
          </a:bodyPr>
          <a:lstStyle/>
          <a:p>
            <a:pPr algn="r"/>
            <a:r>
              <a:rPr lang="en-US" sz="2000" dirty="0">
                <a:solidFill>
                  <a:schemeClr val="tx1"/>
                </a:solidFill>
              </a:rPr>
              <a:t>Diana Torres, MPH, RD, CSO</a:t>
            </a:r>
          </a:p>
          <a:p>
            <a:pPr algn="r"/>
            <a:r>
              <a:rPr lang="en-US" sz="2000" dirty="0">
                <a:solidFill>
                  <a:schemeClr val="tx1"/>
                </a:solidFill>
              </a:rPr>
              <a:t>Clinical Dietitian</a:t>
            </a:r>
          </a:p>
          <a:p>
            <a:pPr algn="r"/>
            <a:r>
              <a:rPr lang="en-US" sz="2000" dirty="0">
                <a:solidFill>
                  <a:schemeClr val="tx1"/>
                </a:solidFill>
                <a:cs typeface="Calibri"/>
              </a:rPr>
              <a:t>Cedars-Sinai Cancer</a:t>
            </a:r>
          </a:p>
          <a:p>
            <a:pPr algn="r"/>
            <a:endParaRPr lang="en-US" sz="2000" dirty="0">
              <a:solidFill>
                <a:schemeClr val="tx1"/>
              </a:solidFill>
              <a:cs typeface="Calibri"/>
            </a:endParaRPr>
          </a:p>
          <a:p>
            <a:endParaRPr lang="en-US" sz="2000" dirty="0">
              <a:solidFill>
                <a:schemeClr val="tx1"/>
              </a:solidFill>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Plant Protein</a:t>
            </a:r>
          </a:p>
        </p:txBody>
      </p:sp>
      <p:pic>
        <p:nvPicPr>
          <p:cNvPr id="7" name="Picture Placeholder 6"/>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430" b="10401"/>
          <a:stretch/>
        </p:blipFill>
        <p:spPr>
          <a:xfrm>
            <a:off x="1136573" y="729866"/>
            <a:ext cx="7566369" cy="6031009"/>
          </a:xfrm>
        </p:spPr>
      </p:pic>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spTree>
    <p:extLst>
      <p:ext uri="{BB962C8B-B14F-4D97-AF65-F5344CB8AC3E}">
        <p14:creationId xmlns:p14="http://schemas.microsoft.com/office/powerpoint/2010/main" val="417251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038498" y="6446329"/>
            <a:ext cx="1076325" cy="269875"/>
          </a:xfrm>
          <a:prstGeom prst="rect">
            <a:avLst/>
          </a:prstGeom>
        </p:spPr>
        <p:txBody>
          <a:bodyPr/>
          <a:lstStyle/>
          <a:p>
            <a:fld id="{A6A7DFC8-CC87-1C45-AE2C-C06DE0F5DDBD}" type="slidenum">
              <a:rPr lang="en-US" smtClean="0">
                <a:solidFill>
                  <a:srgbClr val="FFFFFF"/>
                </a:solidFill>
              </a:rPr>
              <a:pPr/>
              <a:t>11</a:t>
            </a:fld>
            <a:endParaRPr lang="en-US" dirty="0">
              <a:solidFill>
                <a:srgbClr val="FFFFFF"/>
              </a:solidFill>
            </a:endParaRPr>
          </a:p>
        </p:txBody>
      </p:sp>
      <p:sp>
        <p:nvSpPr>
          <p:cNvPr id="3" name="Title 2"/>
          <p:cNvSpPr>
            <a:spLocks noGrp="1"/>
          </p:cNvSpPr>
          <p:nvPr>
            <p:ph type="title"/>
          </p:nvPr>
        </p:nvSpPr>
        <p:spPr>
          <a:xfrm>
            <a:off x="368300" y="67733"/>
            <a:ext cx="8229600" cy="742950"/>
          </a:xfrm>
        </p:spPr>
        <p:txBody>
          <a:bodyPr>
            <a:normAutofit/>
          </a:bodyPr>
          <a:lstStyle/>
          <a:p>
            <a:r>
              <a:rPr lang="en-US" sz="3200" dirty="0"/>
              <a:t>Choose Carbohydrates Wisely</a:t>
            </a:r>
          </a:p>
        </p:txBody>
      </p:sp>
      <p:sp>
        <p:nvSpPr>
          <p:cNvPr id="4" name="Text Placeholder 3"/>
          <p:cNvSpPr>
            <a:spLocks noGrp="1"/>
          </p:cNvSpPr>
          <p:nvPr>
            <p:ph type="body" sz="quarter" idx="4294967295"/>
          </p:nvPr>
        </p:nvSpPr>
        <p:spPr>
          <a:xfrm>
            <a:off x="709931" y="1474464"/>
            <a:ext cx="7315200" cy="4267200"/>
          </a:xfrm>
          <a:prstGeom prst="rect">
            <a:avLst/>
          </a:prstGeom>
        </p:spPr>
        <p:txBody>
          <a:bodyPr lIns="91440" tIns="45720" rIns="91440" bIns="45720" anchor="t">
            <a:normAutofit/>
          </a:bodyPr>
          <a:lstStyle/>
          <a:p>
            <a:pPr>
              <a:buFont typeface="Wingdings" panose="05000000000000000000" pitchFamily="2" charset="2"/>
              <a:buChar char="§"/>
            </a:pPr>
            <a:r>
              <a:rPr lang="en-US" sz="2400" dirty="0"/>
              <a:t> Choose Complex Carbohydrates</a:t>
            </a:r>
            <a:endParaRPr lang="en-US" dirty="0"/>
          </a:p>
          <a:p>
            <a:pPr lvl="1">
              <a:buFont typeface="Wingdings" panose="05000000000000000000" pitchFamily="2" charset="2"/>
              <a:buChar char="§"/>
            </a:pPr>
            <a:r>
              <a:rPr lang="en-US" sz="2400" dirty="0"/>
              <a:t> Non-starchy Vegetables</a:t>
            </a:r>
          </a:p>
          <a:p>
            <a:pPr lvl="1">
              <a:buFont typeface="Wingdings" panose="05000000000000000000" pitchFamily="2" charset="2"/>
              <a:buChar char="§"/>
            </a:pPr>
            <a:r>
              <a:rPr lang="en-US" sz="2400" dirty="0"/>
              <a:t> Beans/Legumes, Fruits, Whole Grains</a:t>
            </a:r>
          </a:p>
          <a:p>
            <a:pPr lvl="1">
              <a:buFont typeface="Wingdings" panose="05000000000000000000" pitchFamily="2" charset="2"/>
              <a:buChar char="§"/>
            </a:pPr>
            <a:r>
              <a:rPr lang="en-US" sz="2400" dirty="0"/>
              <a:t> 25 grams Fiber Daily</a:t>
            </a:r>
            <a:endParaRPr lang="en-US" dirty="0"/>
          </a:p>
          <a:p>
            <a:pPr>
              <a:buFont typeface="Wingdings" panose="05000000000000000000" pitchFamily="2" charset="2"/>
              <a:buChar char="§"/>
            </a:pPr>
            <a:r>
              <a:rPr lang="en-US" sz="2400" dirty="0"/>
              <a:t> Limit Refined Carbohydrates</a:t>
            </a:r>
            <a:endParaRPr lang="en-US" dirty="0"/>
          </a:p>
          <a:p>
            <a:pPr lvl="1">
              <a:buFont typeface="Wingdings" panose="05000000000000000000" pitchFamily="2" charset="2"/>
              <a:buChar char="§"/>
            </a:pPr>
            <a:r>
              <a:rPr lang="en-US" sz="2400" dirty="0"/>
              <a:t> Sugars</a:t>
            </a:r>
          </a:p>
          <a:p>
            <a:pPr lvl="1">
              <a:buFont typeface="Wingdings" panose="05000000000000000000" pitchFamily="2" charset="2"/>
              <a:buChar char="§"/>
            </a:pPr>
            <a:r>
              <a:rPr lang="en-US" sz="2400" dirty="0"/>
              <a:t> Other Sweeteners</a:t>
            </a:r>
          </a:p>
          <a:p>
            <a:pPr lvl="1">
              <a:buFont typeface="Wingdings" panose="05000000000000000000" pitchFamily="2" charset="2"/>
              <a:buChar char="§"/>
            </a:pPr>
            <a:r>
              <a:rPr lang="en-US" sz="2400" dirty="0"/>
              <a:t> Pastries, Cakes, Desserts</a:t>
            </a:r>
          </a:p>
          <a:p>
            <a:pPr lvl="1">
              <a:buFont typeface="Wingdings" panose="05000000000000000000" pitchFamily="2" charset="2"/>
              <a:buChar char="§"/>
            </a:pPr>
            <a:r>
              <a:rPr lang="en-US" sz="2400" dirty="0"/>
              <a:t> &lt;10% Total Calories from Added Sugars</a:t>
            </a:r>
          </a:p>
          <a:p>
            <a:pPr lvl="1"/>
            <a:endParaRPr lang="en-US" sz="2400" dirty="0"/>
          </a:p>
          <a:p>
            <a:pPr lvl="1"/>
            <a:endParaRPr lang="en-US" sz="2400" dirty="0"/>
          </a:p>
          <a:p>
            <a:pPr marL="228600" lvl="1" indent="0">
              <a:buNone/>
            </a:pPr>
            <a:endParaRPr lang="en-US" sz="2400" dirty="0"/>
          </a:p>
          <a:p>
            <a:pPr marL="228600" lvl="1" indent="0">
              <a:buNone/>
            </a:pPr>
            <a:endParaRPr lang="en-US" sz="24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69932" y="1153824"/>
            <a:ext cx="1680526" cy="13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srcRect t="23864"/>
          <a:stretch/>
        </p:blipFill>
        <p:spPr>
          <a:xfrm rot="16200000">
            <a:off x="6739811" y="3828650"/>
            <a:ext cx="3133495" cy="1327997"/>
          </a:xfrm>
          <a:prstGeom prst="rect">
            <a:avLst/>
          </a:prstGeom>
        </p:spPr>
      </p:pic>
    </p:spTree>
    <p:extLst>
      <p:ext uri="{BB962C8B-B14F-4D97-AF65-F5344CB8AC3E}">
        <p14:creationId xmlns:p14="http://schemas.microsoft.com/office/powerpoint/2010/main" val="70622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047831" y="6433275"/>
            <a:ext cx="1076325" cy="269875"/>
          </a:xfrm>
        </p:spPr>
        <p:txBody>
          <a:bodyPr/>
          <a:lstStyle/>
          <a:p>
            <a:fld id="{A6A7DFC8-CC87-1C45-AE2C-C06DE0F5DDBD}" type="slidenum">
              <a:rPr lang="en-US" smtClean="0">
                <a:solidFill>
                  <a:srgbClr val="FFFFFF"/>
                </a:solidFill>
              </a:rPr>
              <a:pPr/>
              <a:t>12</a:t>
            </a:fld>
            <a:endParaRPr lang="en-US" dirty="0">
              <a:solidFill>
                <a:srgbClr val="FFFFFF"/>
              </a:solidFill>
            </a:endParaRPr>
          </a:p>
        </p:txBody>
      </p:sp>
      <p:sp>
        <p:nvSpPr>
          <p:cNvPr id="4" name="Text Placeholder 3"/>
          <p:cNvSpPr>
            <a:spLocks noGrp="1"/>
          </p:cNvSpPr>
          <p:nvPr>
            <p:ph type="body" sz="quarter" idx="14"/>
          </p:nvPr>
        </p:nvSpPr>
        <p:spPr>
          <a:xfrm>
            <a:off x="484012" y="965201"/>
            <a:ext cx="7786510" cy="5091287"/>
          </a:xfrm>
        </p:spPr>
        <p:txBody>
          <a:bodyPr lIns="91440" tIns="45720" rIns="91440" bIns="45720" numCol="1" spcCol="457200" anchor="t"/>
          <a:lstStyle/>
          <a:p>
            <a:pPr>
              <a:buFont typeface="Wingdings" panose="05000000000000000000" pitchFamily="2" charset="2"/>
              <a:buChar char="§"/>
            </a:pPr>
            <a:r>
              <a:rPr lang="en-US" sz="2400" dirty="0"/>
              <a:t>Unsaturated Fat </a:t>
            </a:r>
            <a:r>
              <a:rPr lang="en-US" sz="2400" dirty="0">
                <a:solidFill>
                  <a:srgbClr val="00B050"/>
                </a:solidFill>
              </a:rPr>
              <a:t>Choose Often</a:t>
            </a:r>
            <a:endParaRPr lang="en-US" dirty="0"/>
          </a:p>
          <a:p>
            <a:pPr lvl="1">
              <a:buFont typeface="Wingdings" panose="05000000000000000000" pitchFamily="2" charset="2"/>
              <a:buChar char="§"/>
            </a:pPr>
            <a:r>
              <a:rPr lang="en-US" sz="2400" dirty="0"/>
              <a:t> Nuts, seeds, avocados, fatty fish, low omega-6 oils</a:t>
            </a:r>
            <a:endParaRPr lang="en-US"/>
          </a:p>
          <a:p>
            <a:pPr>
              <a:buFont typeface="Wingdings" panose="05000000000000000000" pitchFamily="2" charset="2"/>
              <a:buChar char="§"/>
            </a:pPr>
            <a:r>
              <a:rPr lang="en-US" sz="2400" dirty="0"/>
              <a:t> Saturated Fat </a:t>
            </a:r>
            <a:r>
              <a:rPr lang="en-US" sz="2400" dirty="0">
                <a:solidFill>
                  <a:srgbClr val="E3E31B"/>
                </a:solidFill>
              </a:rPr>
              <a:t>Limit</a:t>
            </a:r>
            <a:endParaRPr lang="en-US" dirty="0"/>
          </a:p>
          <a:p>
            <a:pPr lvl="1">
              <a:buFont typeface="Wingdings" panose="05000000000000000000" pitchFamily="2" charset="2"/>
              <a:buChar char="§"/>
            </a:pPr>
            <a:r>
              <a:rPr lang="en-US" sz="2400" dirty="0"/>
              <a:t> Red meat, whole milk, cheese, butter, pastries, ice cream, lard, palm oil, coconut oil</a:t>
            </a:r>
            <a:endParaRPr lang="en-US"/>
          </a:p>
          <a:p>
            <a:pPr>
              <a:buFont typeface="Wingdings" panose="05000000000000000000" pitchFamily="2" charset="2"/>
              <a:buChar char="§"/>
            </a:pPr>
            <a:r>
              <a:rPr lang="en-US" sz="2400" dirty="0"/>
              <a:t> Trans Fat </a:t>
            </a:r>
            <a:r>
              <a:rPr lang="en-US" sz="2400" dirty="0">
                <a:solidFill>
                  <a:srgbClr val="FF0000"/>
                </a:solidFill>
              </a:rPr>
              <a:t>Avoid</a:t>
            </a:r>
            <a:endParaRPr lang="en-US" dirty="0"/>
          </a:p>
          <a:p>
            <a:pPr lvl="1">
              <a:buFont typeface="Wingdings" panose="05000000000000000000" pitchFamily="2" charset="2"/>
              <a:buChar char="§"/>
            </a:pPr>
            <a:r>
              <a:rPr lang="en-US" sz="2400" dirty="0"/>
              <a:t> Stick margarine and shortening, some processed foods, “partially hydrogenated oils”</a:t>
            </a:r>
            <a:endParaRPr lang="en-US"/>
          </a:p>
        </p:txBody>
      </p:sp>
      <p:sp>
        <p:nvSpPr>
          <p:cNvPr id="3" name="Title 2"/>
          <p:cNvSpPr>
            <a:spLocks noGrp="1"/>
          </p:cNvSpPr>
          <p:nvPr>
            <p:ph type="title"/>
          </p:nvPr>
        </p:nvSpPr>
        <p:spPr/>
        <p:txBody>
          <a:bodyPr>
            <a:normAutofit/>
          </a:bodyPr>
          <a:lstStyle/>
          <a:p>
            <a:r>
              <a:rPr lang="en-US" sz="3200" dirty="0"/>
              <a:t>Focus on Healthy Fats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126" y="4838847"/>
            <a:ext cx="2668058" cy="142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89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7964" b="14110"/>
          <a:stretch/>
        </p:blipFill>
        <p:spPr>
          <a:xfrm>
            <a:off x="89178" y="1066800"/>
            <a:ext cx="9032386" cy="4419600"/>
          </a:xfrm>
        </p:spPr>
      </p:pic>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spTree>
    <p:extLst>
      <p:ext uri="{BB962C8B-B14F-4D97-AF65-F5344CB8AC3E}">
        <p14:creationId xmlns:p14="http://schemas.microsoft.com/office/powerpoint/2010/main" val="328541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Select Beverages Carefully</a:t>
            </a:r>
          </a:p>
        </p:txBody>
      </p:sp>
      <p:sp>
        <p:nvSpPr>
          <p:cNvPr id="2" name="Slide Number Placeholder 1"/>
          <p:cNvSpPr>
            <a:spLocks noGrp="1"/>
          </p:cNvSpPr>
          <p:nvPr>
            <p:ph type="sldNum" sz="quarter" idx="4"/>
          </p:nvPr>
        </p:nvSpPr>
        <p:spPr>
          <a:prstGeom prst="rect">
            <a:avLst/>
          </a:prstGeom>
        </p:spPr>
        <p:txBody>
          <a:bodyPr/>
          <a:lstStyle/>
          <a:p>
            <a:fld id="{A6A7DFC8-CC87-1C45-AE2C-C06DE0F5DDBD}" type="slidenum">
              <a:rPr lang="en-US" smtClean="0"/>
              <a:pPr/>
              <a:t>14</a:t>
            </a:fld>
            <a:endParaRPr lang="en-US" dirty="0"/>
          </a:p>
        </p:txBody>
      </p:sp>
      <p:sp>
        <p:nvSpPr>
          <p:cNvPr id="4" name="Text Placeholder 3"/>
          <p:cNvSpPr>
            <a:spLocks noGrp="1"/>
          </p:cNvSpPr>
          <p:nvPr>
            <p:ph type="body" sz="quarter" idx="4294967295"/>
          </p:nvPr>
        </p:nvSpPr>
        <p:spPr>
          <a:xfrm>
            <a:off x="366017" y="893620"/>
            <a:ext cx="7315200" cy="4267200"/>
          </a:xfrm>
          <a:prstGeom prst="rect">
            <a:avLst/>
          </a:prstGeom>
        </p:spPr>
        <p:txBody>
          <a:bodyPr vert="horz" lIns="91440" tIns="45720" rIns="91440" bIns="45720" rtlCol="0" anchor="t">
            <a:normAutofit/>
          </a:bodyPr>
          <a:lstStyle/>
          <a:p>
            <a:pPr>
              <a:buFont typeface="Wingdings" panose="05000000000000000000" pitchFamily="2" charset="2"/>
              <a:buChar char="§"/>
            </a:pPr>
            <a:r>
              <a:rPr lang="en-US" sz="2400" dirty="0">
                <a:solidFill>
                  <a:srgbClr val="595959"/>
                </a:solidFill>
              </a:rPr>
              <a:t> Water is your best bet</a:t>
            </a:r>
          </a:p>
          <a:p>
            <a:pPr>
              <a:buFont typeface="Wingdings" panose="05000000000000000000" pitchFamily="2" charset="2"/>
              <a:buChar char="§"/>
            </a:pPr>
            <a:r>
              <a:rPr lang="en-US" sz="2400" dirty="0">
                <a:solidFill>
                  <a:srgbClr val="595959"/>
                </a:solidFill>
              </a:rPr>
              <a:t> Avoid Sweetened Beverages</a:t>
            </a:r>
          </a:p>
          <a:p>
            <a:pPr>
              <a:buFont typeface="Wingdings" panose="05000000000000000000" pitchFamily="2" charset="2"/>
              <a:buChar char="§"/>
            </a:pPr>
            <a:r>
              <a:rPr lang="en-US" sz="2400" dirty="0">
                <a:solidFill>
                  <a:srgbClr val="595959"/>
                </a:solidFill>
              </a:rPr>
              <a:t> Limit Fruit Juice</a:t>
            </a:r>
          </a:p>
          <a:p>
            <a:pPr>
              <a:buFont typeface="Wingdings" panose="05000000000000000000" pitchFamily="2" charset="2"/>
              <a:buChar char="§"/>
            </a:pPr>
            <a:r>
              <a:rPr lang="en-US" sz="2400" dirty="0">
                <a:solidFill>
                  <a:srgbClr val="595959"/>
                </a:solidFill>
              </a:rPr>
              <a:t> Limit Alcoholic Beverages</a:t>
            </a:r>
          </a:p>
          <a:p>
            <a:pPr lvl="1">
              <a:buFont typeface="Wingdings" panose="05000000000000000000" pitchFamily="2" charset="2"/>
              <a:buChar char="§"/>
            </a:pPr>
            <a:r>
              <a:rPr lang="en-US" sz="2400" dirty="0">
                <a:solidFill>
                  <a:srgbClr val="595959"/>
                </a:solidFill>
              </a:rPr>
              <a:t> Women ≤ 1/day</a:t>
            </a:r>
          </a:p>
          <a:p>
            <a:pPr lvl="1">
              <a:buFont typeface="Wingdings" panose="05000000000000000000" pitchFamily="2" charset="2"/>
              <a:buChar char="§"/>
            </a:pPr>
            <a:r>
              <a:rPr lang="en-US" sz="2400" dirty="0">
                <a:solidFill>
                  <a:srgbClr val="595959"/>
                </a:solidFill>
              </a:rPr>
              <a:t> Men ≤ 2/day</a:t>
            </a:r>
          </a:p>
          <a:p>
            <a:pPr lvl="1">
              <a:buFont typeface="Wingdings" panose="05000000000000000000" pitchFamily="2" charset="2"/>
              <a:buChar char="§"/>
            </a:pPr>
            <a:r>
              <a:rPr lang="en-US" sz="2400" dirty="0">
                <a:solidFill>
                  <a:srgbClr val="595959"/>
                </a:solidFill>
              </a:rPr>
              <a:t> % is Key</a:t>
            </a:r>
          </a:p>
          <a:p>
            <a:pPr marL="0" indent="0">
              <a:buNone/>
            </a:pPr>
            <a:endParaRPr lang="en-US" sz="2400" dirty="0"/>
          </a:p>
        </p:txBody>
      </p:sp>
      <p:pic>
        <p:nvPicPr>
          <p:cNvPr id="5" name="Picture 2" descr="The same amount of alcohol is contained in 12 fluid ounces of regular beer, 8 to 9 fluid ounces of malt liquor, 5 fluid ounces of table wine, or a 1.5 fluid ounce shot of 80-proof spirits (“hard liquor” such as whiskey, gin, etc.) The percent of ‘pure’ alcohol varies by beverage.">
            <a:extLst>
              <a:ext uri="{FF2B5EF4-FFF2-40B4-BE49-F238E27FC236}">
                <a16:creationId xmlns:a16="http://schemas.microsoft.com/office/drawing/2014/main" id="{3A770F59-762C-48B5-A316-0D8D7D4562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9" t="3796" r="8142" b="3208"/>
          <a:stretch/>
        </p:blipFill>
        <p:spPr bwMode="auto">
          <a:xfrm>
            <a:off x="3352800" y="2644776"/>
            <a:ext cx="5539779" cy="383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7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B31E1-634B-4311-B712-4A8FF28C0418}"/>
              </a:ext>
            </a:extLst>
          </p:cNvPr>
          <p:cNvSpPr>
            <a:spLocks noGrp="1"/>
          </p:cNvSpPr>
          <p:nvPr>
            <p:ph type="title"/>
          </p:nvPr>
        </p:nvSpPr>
        <p:spPr/>
        <p:txBody>
          <a:bodyPr>
            <a:normAutofit/>
          </a:bodyPr>
          <a:lstStyle/>
          <a:p>
            <a:r>
              <a:rPr lang="en-US" sz="3600" dirty="0"/>
              <a:t>Symptom Management - </a:t>
            </a:r>
          </a:p>
        </p:txBody>
      </p:sp>
      <p:sp>
        <p:nvSpPr>
          <p:cNvPr id="4" name="Slide Number Placeholder 3">
            <a:extLst>
              <a:ext uri="{FF2B5EF4-FFF2-40B4-BE49-F238E27FC236}">
                <a16:creationId xmlns:a16="http://schemas.microsoft.com/office/drawing/2014/main" id="{93A97B24-E515-422C-AA03-8D24557DDFFB}"/>
              </a:ext>
            </a:extLst>
          </p:cNvPr>
          <p:cNvSpPr>
            <a:spLocks noGrp="1"/>
          </p:cNvSpPr>
          <p:nvPr>
            <p:ph type="sldNum" sz="quarter" idx="4"/>
          </p:nvPr>
        </p:nvSpPr>
        <p:spPr>
          <a:xfrm>
            <a:off x="2707169" y="6433406"/>
            <a:ext cx="1076325" cy="269875"/>
          </a:xfrm>
        </p:spPr>
        <p:txBody>
          <a:bodyPr/>
          <a:lstStyle/>
          <a:p>
            <a:fld id="{A6A7DFC8-CC87-1C45-AE2C-C06DE0F5DDBD}" type="slidenum">
              <a:rPr lang="en-US" smtClean="0">
                <a:solidFill>
                  <a:srgbClr val="FFFFFF"/>
                </a:solidFill>
              </a:rPr>
              <a:pPr/>
              <a:t>15</a:t>
            </a:fld>
            <a:endParaRPr lang="en-US" dirty="0">
              <a:solidFill>
                <a:srgbClr val="FFFFFF"/>
              </a:solidFill>
            </a:endParaRPr>
          </a:p>
        </p:txBody>
      </p:sp>
      <p:sp>
        <p:nvSpPr>
          <p:cNvPr id="5" name="Content Placeholder 3">
            <a:extLst>
              <a:ext uri="{FF2B5EF4-FFF2-40B4-BE49-F238E27FC236}">
                <a16:creationId xmlns:a16="http://schemas.microsoft.com/office/drawing/2014/main" id="{ACA6301D-CE2A-4C76-A5C1-F379A4C30382}"/>
              </a:ext>
            </a:extLst>
          </p:cNvPr>
          <p:cNvSpPr txBox="1">
            <a:spLocks/>
          </p:cNvSpPr>
          <p:nvPr/>
        </p:nvSpPr>
        <p:spPr>
          <a:xfrm>
            <a:off x="685800" y="888929"/>
            <a:ext cx="7886700" cy="4959421"/>
          </a:xfrm>
          <a:prstGeom prst="rect">
            <a:avLst/>
          </a:prstGeom>
        </p:spPr>
        <p:txBody>
          <a:bodyPr vert="horz" lIns="91440" tIns="45720" rIns="91440" bIns="45720" rtlCol="0" anchor="t">
            <a:normAutofit fontScale="92500" lnSpcReduction="20000"/>
          </a:bodyPr>
          <a:lstStyle>
            <a:lvl1pPr marL="1143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rgbClr val="595959"/>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a:t>Nausea</a:t>
            </a:r>
          </a:p>
          <a:p>
            <a:pPr>
              <a:buFont typeface="Wingdings" panose="05000000000000000000" pitchFamily="2" charset="2"/>
              <a:buChar char="§"/>
            </a:pPr>
            <a:endParaRPr lang="en-US" altLang="en-US" sz="2400" dirty="0"/>
          </a:p>
          <a:p>
            <a:pPr>
              <a:lnSpc>
                <a:spcPct val="150000"/>
              </a:lnSpc>
              <a:buFont typeface="Wingdings" panose="05000000000000000000" pitchFamily="2" charset="2"/>
              <a:buChar char="§"/>
            </a:pPr>
            <a:r>
              <a:rPr lang="en-US" altLang="en-US" sz="2400" dirty="0"/>
              <a:t> Encourage anti-emetic medication as prescribed</a:t>
            </a:r>
            <a:endParaRPr lang="en-US"/>
          </a:p>
          <a:p>
            <a:pPr>
              <a:lnSpc>
                <a:spcPct val="150000"/>
              </a:lnSpc>
              <a:buFont typeface="Wingdings" panose="05000000000000000000" pitchFamily="2" charset="2"/>
              <a:buChar char="§"/>
            </a:pPr>
            <a:r>
              <a:rPr lang="en-US" altLang="en-US" sz="2400" dirty="0"/>
              <a:t> Dry, low-fat, non-odorous, and bland foods </a:t>
            </a:r>
          </a:p>
          <a:p>
            <a:pPr>
              <a:lnSpc>
                <a:spcPct val="150000"/>
              </a:lnSpc>
              <a:buFont typeface="Wingdings" panose="05000000000000000000" pitchFamily="2" charset="2"/>
              <a:buChar char="§"/>
            </a:pPr>
            <a:r>
              <a:rPr lang="en-US" altLang="en-US" sz="2400" dirty="0"/>
              <a:t> Small frequent meals</a:t>
            </a:r>
          </a:p>
          <a:p>
            <a:pPr>
              <a:lnSpc>
                <a:spcPct val="150000"/>
              </a:lnSpc>
              <a:buFont typeface="Wingdings" panose="05000000000000000000" pitchFamily="2" charset="2"/>
              <a:buChar char="§"/>
            </a:pPr>
            <a:r>
              <a:rPr lang="en-US" altLang="en-US" sz="2400" dirty="0"/>
              <a:t> Relaxed meal-time environment</a:t>
            </a:r>
          </a:p>
          <a:p>
            <a:pPr>
              <a:lnSpc>
                <a:spcPct val="150000"/>
              </a:lnSpc>
              <a:buFont typeface="Wingdings" panose="05000000000000000000" pitchFamily="2" charset="2"/>
              <a:buChar char="§"/>
            </a:pPr>
            <a:r>
              <a:rPr lang="en-US" altLang="en-US" sz="2400" dirty="0"/>
              <a:t> Sip on caloric beverages </a:t>
            </a:r>
          </a:p>
          <a:p>
            <a:pPr>
              <a:lnSpc>
                <a:spcPct val="150000"/>
              </a:lnSpc>
              <a:buFont typeface="Wingdings" panose="05000000000000000000" pitchFamily="2" charset="2"/>
              <a:buChar char="§"/>
            </a:pPr>
            <a:r>
              <a:rPr lang="en-US" altLang="en-US" sz="2400" dirty="0"/>
              <a:t> Hard candies </a:t>
            </a:r>
          </a:p>
          <a:p>
            <a:pPr lvl="1">
              <a:lnSpc>
                <a:spcPct val="150000"/>
              </a:lnSpc>
              <a:buFont typeface="Wingdings" panose="05000000000000000000" pitchFamily="2" charset="2"/>
              <a:buChar char="§"/>
            </a:pPr>
            <a:r>
              <a:rPr lang="en-US" altLang="en-US" sz="2200" dirty="0"/>
              <a:t> Peppermint or lemon drops</a:t>
            </a:r>
          </a:p>
          <a:p>
            <a:pPr lvl="1">
              <a:lnSpc>
                <a:spcPct val="150000"/>
              </a:lnSpc>
              <a:buFont typeface="Wingdings" panose="05000000000000000000" pitchFamily="2" charset="2"/>
              <a:buChar char="§"/>
            </a:pPr>
            <a:r>
              <a:rPr lang="en-US" altLang="en-US" sz="2200" dirty="0"/>
              <a:t> Candied ginger</a:t>
            </a:r>
          </a:p>
        </p:txBody>
      </p:sp>
    </p:spTree>
    <p:extLst>
      <p:ext uri="{BB962C8B-B14F-4D97-AF65-F5344CB8AC3E}">
        <p14:creationId xmlns:p14="http://schemas.microsoft.com/office/powerpoint/2010/main" val="411075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AEDDA-22F3-443F-B2AC-892984FB2737}"/>
              </a:ext>
            </a:extLst>
          </p:cNvPr>
          <p:cNvSpPr>
            <a:spLocks noGrp="1"/>
          </p:cNvSpPr>
          <p:nvPr>
            <p:ph type="sldNum" sz="quarter" idx="4"/>
          </p:nvPr>
        </p:nvSpPr>
        <p:spPr>
          <a:xfrm>
            <a:off x="2694326" y="6465513"/>
            <a:ext cx="1076325" cy="269875"/>
          </a:xfrm>
        </p:spPr>
        <p:txBody>
          <a:bodyPr/>
          <a:lstStyle/>
          <a:p>
            <a:fld id="{A6A7DFC8-CC87-1C45-AE2C-C06DE0F5DDBD}" type="slidenum">
              <a:rPr lang="en-US" smtClean="0">
                <a:solidFill>
                  <a:srgbClr val="FFFFFF"/>
                </a:solidFill>
              </a:rPr>
              <a:pPr/>
              <a:t>16</a:t>
            </a:fld>
            <a:endParaRPr lang="en-US" dirty="0">
              <a:solidFill>
                <a:srgbClr val="FFFFFF"/>
              </a:solidFill>
            </a:endParaRPr>
          </a:p>
        </p:txBody>
      </p:sp>
      <p:sp>
        <p:nvSpPr>
          <p:cNvPr id="5" name="Title 2">
            <a:extLst>
              <a:ext uri="{FF2B5EF4-FFF2-40B4-BE49-F238E27FC236}">
                <a16:creationId xmlns:a16="http://schemas.microsoft.com/office/drawing/2014/main" id="{3F819DFB-E555-4527-AA1F-F8E0470C3059}"/>
              </a:ext>
            </a:extLst>
          </p:cNvPr>
          <p:cNvSpPr>
            <a:spLocks noGrp="1"/>
          </p:cNvSpPr>
          <p:nvPr>
            <p:ph type="title"/>
          </p:nvPr>
        </p:nvSpPr>
        <p:spPr>
          <a:xfrm>
            <a:off x="368300" y="152400"/>
            <a:ext cx="8229600" cy="742950"/>
          </a:xfrm>
        </p:spPr>
        <p:txBody>
          <a:bodyPr/>
          <a:lstStyle/>
          <a:p>
            <a:r>
              <a:rPr lang="en-US" sz="3600" dirty="0"/>
              <a:t>Vomiting</a:t>
            </a:r>
            <a:endParaRPr lang="en-US" sz="3200" dirty="0"/>
          </a:p>
        </p:txBody>
      </p:sp>
      <p:sp>
        <p:nvSpPr>
          <p:cNvPr id="6" name="Content Placeholder 1">
            <a:extLst>
              <a:ext uri="{FF2B5EF4-FFF2-40B4-BE49-F238E27FC236}">
                <a16:creationId xmlns:a16="http://schemas.microsoft.com/office/drawing/2014/main" id="{A3763FE3-41ED-49C8-952F-8EF2B48D6F04}"/>
              </a:ext>
            </a:extLst>
          </p:cNvPr>
          <p:cNvSpPr txBox="1">
            <a:spLocks/>
          </p:cNvSpPr>
          <p:nvPr/>
        </p:nvSpPr>
        <p:spPr>
          <a:xfrm>
            <a:off x="914400" y="1600200"/>
            <a:ext cx="7543799" cy="4343400"/>
          </a:xfrm>
          <a:prstGeom prst="rect">
            <a:avLst/>
          </a:prstGeom>
        </p:spPr>
        <p:txBody>
          <a:bodyPr lIns="91440" tIns="45720" rIns="91440" bIns="45720" anchor="t"/>
          <a:lstStyle>
            <a:lvl1pPr marL="1143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1pPr>
            <a:lvl2pPr marL="3429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2pPr>
            <a:lvl3pPr marL="5715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3pPr>
            <a:lvl4pPr marL="800100" indent="-114300" algn="l" defTabSz="457200" rtl="0" eaLnBrk="1" latinLnBrk="0" hangingPunct="1">
              <a:spcBef>
                <a:spcPct val="20000"/>
              </a:spcBef>
              <a:buFont typeface="Arial"/>
              <a:buChar char="–"/>
              <a:tabLst/>
              <a:defRPr sz="1400" kern="1200">
                <a:solidFill>
                  <a:srgbClr val="595959"/>
                </a:solidFill>
                <a:latin typeface="Lucida Sans"/>
                <a:ea typeface="+mn-ea"/>
                <a:cs typeface="Lucida Sans"/>
              </a:defRPr>
            </a:lvl4pPr>
            <a:lvl5pPr marL="1028700" indent="-114300" algn="l" defTabSz="457200" rtl="0" eaLnBrk="1" latinLnBrk="0" hangingPunct="1">
              <a:spcBef>
                <a:spcPct val="20000"/>
              </a:spcBef>
              <a:buFont typeface="Arial"/>
              <a:buChar char="»"/>
              <a:defRPr sz="1400" kern="1200">
                <a:solidFill>
                  <a:srgbClr val="59595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400" dirty="0"/>
              <a:t> Keep mouth clean </a:t>
            </a:r>
            <a:endParaRPr lang="en-US"/>
          </a:p>
          <a:p>
            <a:pPr>
              <a:lnSpc>
                <a:spcPct val="150000"/>
              </a:lnSpc>
              <a:buFont typeface="Wingdings" panose="05000000000000000000" pitchFamily="2" charset="2"/>
              <a:buChar char="§"/>
            </a:pPr>
            <a:r>
              <a:rPr lang="en-US" sz="2400" dirty="0"/>
              <a:t> Solution of baking soda or salt and warm water</a:t>
            </a:r>
          </a:p>
          <a:p>
            <a:pPr>
              <a:lnSpc>
                <a:spcPct val="150000"/>
              </a:lnSpc>
              <a:buFont typeface="Wingdings" panose="05000000000000000000" pitchFamily="2" charset="2"/>
              <a:buChar char="§"/>
            </a:pPr>
            <a:r>
              <a:rPr lang="en-US" sz="2400" dirty="0"/>
              <a:t> Drink clear liquids as tolerated</a:t>
            </a:r>
          </a:p>
          <a:p>
            <a:pPr>
              <a:lnSpc>
                <a:spcPct val="150000"/>
              </a:lnSpc>
              <a:buFont typeface="Wingdings" panose="05000000000000000000" pitchFamily="2" charset="2"/>
              <a:buChar char="§"/>
            </a:pPr>
            <a:r>
              <a:rPr lang="en-US" sz="2400" dirty="0"/>
              <a:t> Dry, low-fat, bland foods</a:t>
            </a:r>
          </a:p>
          <a:p>
            <a:pPr>
              <a:lnSpc>
                <a:spcPct val="150000"/>
              </a:lnSpc>
              <a:buFont typeface="Wingdings" panose="05000000000000000000" pitchFamily="2" charset="2"/>
              <a:buChar char="§"/>
            </a:pPr>
            <a:r>
              <a:rPr lang="en-US" sz="2400" dirty="0"/>
              <a:t> Drink ½ to 1 cup fluid per emesis episode</a:t>
            </a:r>
          </a:p>
          <a:p>
            <a:endParaRPr lang="en-US" dirty="0"/>
          </a:p>
        </p:txBody>
      </p:sp>
    </p:spTree>
    <p:extLst>
      <p:ext uri="{BB962C8B-B14F-4D97-AF65-F5344CB8AC3E}">
        <p14:creationId xmlns:p14="http://schemas.microsoft.com/office/powerpoint/2010/main" val="954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71F03-6041-4620-85FE-CD01E4E367D3}"/>
              </a:ext>
            </a:extLst>
          </p:cNvPr>
          <p:cNvSpPr>
            <a:spLocks noGrp="1"/>
          </p:cNvSpPr>
          <p:nvPr>
            <p:ph type="body" sz="quarter" idx="14"/>
          </p:nvPr>
        </p:nvSpPr>
        <p:spPr>
          <a:xfrm>
            <a:off x="914400" y="1118599"/>
            <a:ext cx="7772400" cy="4825000"/>
          </a:xfrm>
        </p:spPr>
        <p:txBody>
          <a:bodyPr lIns="91440" tIns="45720" rIns="91440" bIns="45720" anchor="t">
            <a:normAutofit fontScale="92500" lnSpcReduction="10000"/>
          </a:bodyPr>
          <a:lstStyle/>
          <a:p>
            <a:pPr>
              <a:lnSpc>
                <a:spcPct val="150000"/>
              </a:lnSpc>
              <a:buFont typeface="Wingdings" panose="05000000000000000000" pitchFamily="2" charset="2"/>
              <a:buChar char="§"/>
            </a:pPr>
            <a:r>
              <a:rPr lang="en-US" sz="2400" dirty="0"/>
              <a:t> Small frequent nutrient-dense meals</a:t>
            </a:r>
            <a:endParaRPr lang="en-US"/>
          </a:p>
          <a:p>
            <a:pPr>
              <a:lnSpc>
                <a:spcPct val="150000"/>
              </a:lnSpc>
              <a:buFont typeface="Wingdings" panose="05000000000000000000" pitchFamily="2" charset="2"/>
              <a:buChar char="§"/>
            </a:pPr>
            <a:r>
              <a:rPr lang="en-US" sz="2400" dirty="0"/>
              <a:t> Modify taste, texture and temperature of foods</a:t>
            </a:r>
          </a:p>
          <a:p>
            <a:pPr>
              <a:lnSpc>
                <a:spcPct val="150000"/>
              </a:lnSpc>
              <a:buFont typeface="Wingdings" panose="05000000000000000000" pitchFamily="2" charset="2"/>
              <a:buChar char="§"/>
            </a:pPr>
            <a:r>
              <a:rPr lang="en-US" sz="2400" dirty="0"/>
              <a:t> Aromatic foods</a:t>
            </a:r>
          </a:p>
          <a:p>
            <a:pPr>
              <a:lnSpc>
                <a:spcPct val="150000"/>
              </a:lnSpc>
              <a:buFont typeface="Wingdings" panose="05000000000000000000" pitchFamily="2" charset="2"/>
              <a:buChar char="§"/>
            </a:pPr>
            <a:r>
              <a:rPr lang="en-US" sz="2400" dirty="0"/>
              <a:t> Nutrition supplements</a:t>
            </a:r>
          </a:p>
          <a:p>
            <a:pPr>
              <a:lnSpc>
                <a:spcPct val="150000"/>
              </a:lnSpc>
              <a:buFont typeface="Wingdings" panose="05000000000000000000" pitchFamily="2" charset="2"/>
              <a:buChar char="§"/>
            </a:pPr>
            <a:r>
              <a:rPr lang="en-US" sz="2400" dirty="0"/>
              <a:t> Increase caloric density of foods</a:t>
            </a:r>
          </a:p>
          <a:p>
            <a:pPr lvl="1">
              <a:lnSpc>
                <a:spcPct val="150000"/>
              </a:lnSpc>
              <a:buFont typeface="Wingdings" panose="05000000000000000000" pitchFamily="2" charset="2"/>
              <a:buChar char="§"/>
            </a:pPr>
            <a:r>
              <a:rPr lang="en-US" sz="2400" dirty="0"/>
              <a:t> Add olive oil, avocado, cheese, hard boiled eggs, peanut butter, nuts, honey to foods</a:t>
            </a:r>
          </a:p>
          <a:p>
            <a:pPr>
              <a:lnSpc>
                <a:spcPct val="150000"/>
              </a:lnSpc>
              <a:buFont typeface="Wingdings" panose="05000000000000000000" pitchFamily="2" charset="2"/>
              <a:buChar char="§"/>
            </a:pPr>
            <a:r>
              <a:rPr lang="en-US" sz="2400" dirty="0"/>
              <a:t> Eat in pleasant surroundings</a:t>
            </a:r>
          </a:p>
          <a:p>
            <a:pPr>
              <a:lnSpc>
                <a:spcPct val="150000"/>
              </a:lnSpc>
              <a:buFont typeface="Wingdings" panose="05000000000000000000" pitchFamily="2" charset="2"/>
              <a:buChar char="§"/>
            </a:pPr>
            <a:r>
              <a:rPr lang="en-US" sz="2400" dirty="0"/>
              <a:t> Try relaxation exercises before meals</a:t>
            </a:r>
          </a:p>
          <a:p>
            <a:pPr>
              <a:buFont typeface="Wingdings" panose="05000000000000000000" pitchFamily="2" charset="2"/>
              <a:buChar char="§"/>
            </a:pPr>
            <a:endParaRPr lang="en-US" sz="2400" dirty="0"/>
          </a:p>
        </p:txBody>
      </p:sp>
      <p:sp>
        <p:nvSpPr>
          <p:cNvPr id="3" name="Title 2">
            <a:extLst>
              <a:ext uri="{FF2B5EF4-FFF2-40B4-BE49-F238E27FC236}">
                <a16:creationId xmlns:a16="http://schemas.microsoft.com/office/drawing/2014/main" id="{8730FC2D-03FD-41E8-A681-22F1252CFA87}"/>
              </a:ext>
            </a:extLst>
          </p:cNvPr>
          <p:cNvSpPr>
            <a:spLocks noGrp="1"/>
          </p:cNvSpPr>
          <p:nvPr>
            <p:ph type="title"/>
          </p:nvPr>
        </p:nvSpPr>
        <p:spPr/>
        <p:txBody>
          <a:bodyPr>
            <a:normAutofit/>
          </a:bodyPr>
          <a:lstStyle/>
          <a:p>
            <a:r>
              <a:rPr lang="en-US" sz="3600" dirty="0"/>
              <a:t>Poor Appetite</a:t>
            </a:r>
          </a:p>
        </p:txBody>
      </p:sp>
      <p:sp>
        <p:nvSpPr>
          <p:cNvPr id="4" name="Slide Number Placeholder 3">
            <a:extLst>
              <a:ext uri="{FF2B5EF4-FFF2-40B4-BE49-F238E27FC236}">
                <a16:creationId xmlns:a16="http://schemas.microsoft.com/office/drawing/2014/main" id="{604599F4-07E6-4A1B-984D-420575C214F9}"/>
              </a:ext>
            </a:extLst>
          </p:cNvPr>
          <p:cNvSpPr>
            <a:spLocks noGrp="1"/>
          </p:cNvSpPr>
          <p:nvPr>
            <p:ph type="sldNum" sz="quarter" idx="4"/>
          </p:nvPr>
        </p:nvSpPr>
        <p:spPr>
          <a:xfrm>
            <a:off x="2739276" y="6433406"/>
            <a:ext cx="1076325" cy="269875"/>
          </a:xfrm>
        </p:spPr>
        <p:txBody>
          <a:bodyPr/>
          <a:lstStyle/>
          <a:p>
            <a:fld id="{A6A7DFC8-CC87-1C45-AE2C-C06DE0F5DDBD}"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410711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06978" y="1236518"/>
            <a:ext cx="7634349" cy="5050163"/>
          </a:xfrm>
        </p:spPr>
        <p:txBody>
          <a:bodyPr lIns="91440" tIns="45720" rIns="91440" bIns="45720" anchor="t">
            <a:normAutofit lnSpcReduction="10000"/>
          </a:bodyPr>
          <a:lstStyle/>
          <a:p>
            <a:pPr>
              <a:spcAft>
                <a:spcPts val="600"/>
              </a:spcAft>
              <a:buFont typeface="Wingdings"/>
              <a:buChar char="§"/>
            </a:pPr>
            <a:r>
              <a:rPr lang="en-US" sz="2400" dirty="0"/>
              <a:t> Plan your meal ahead of time</a:t>
            </a:r>
            <a:endParaRPr lang="en-US" dirty="0"/>
          </a:p>
          <a:p>
            <a:pPr>
              <a:spcAft>
                <a:spcPts val="600"/>
              </a:spcAft>
              <a:buFont typeface="Wingdings"/>
              <a:buChar char="§"/>
            </a:pPr>
            <a:r>
              <a:rPr lang="en-US" sz="2400" dirty="0"/>
              <a:t> Go grocery shopping when you are not hungry</a:t>
            </a:r>
          </a:p>
          <a:p>
            <a:pPr>
              <a:spcAft>
                <a:spcPts val="600"/>
              </a:spcAft>
              <a:buFont typeface="Wingdings"/>
              <a:buChar char="§"/>
            </a:pPr>
            <a:r>
              <a:rPr lang="en-US" sz="2400" dirty="0"/>
              <a:t> Don’t buy “junk” food</a:t>
            </a:r>
          </a:p>
          <a:p>
            <a:pPr>
              <a:spcAft>
                <a:spcPts val="600"/>
              </a:spcAft>
              <a:buFont typeface="Wingdings"/>
              <a:buChar char="§"/>
            </a:pPr>
            <a:r>
              <a:rPr lang="en-US" sz="2400" dirty="0"/>
              <a:t> Make time for your meals in your daily schedule</a:t>
            </a:r>
          </a:p>
          <a:p>
            <a:pPr>
              <a:spcAft>
                <a:spcPts val="600"/>
              </a:spcAft>
              <a:buFont typeface="Wingdings"/>
              <a:buChar char="§"/>
            </a:pPr>
            <a:r>
              <a:rPr lang="en-US" sz="2400" dirty="0"/>
              <a:t> Shop, portion, cook ahead of time</a:t>
            </a:r>
          </a:p>
          <a:p>
            <a:pPr>
              <a:spcAft>
                <a:spcPts val="600"/>
              </a:spcAft>
              <a:buFont typeface="Wingdings"/>
              <a:buChar char="§"/>
            </a:pPr>
            <a:r>
              <a:rPr lang="en-US" sz="2400" dirty="0"/>
              <a:t> Slow Cooker/Instant Pot can help optimize time</a:t>
            </a:r>
          </a:p>
          <a:p>
            <a:pPr>
              <a:spcAft>
                <a:spcPts val="600"/>
              </a:spcAft>
              <a:buFont typeface="Wingdings"/>
              <a:buChar char="§"/>
            </a:pPr>
            <a:r>
              <a:rPr lang="en-US" sz="2400" dirty="0"/>
              <a:t> Air Fryers can minimize oils used</a:t>
            </a:r>
          </a:p>
          <a:p>
            <a:pPr>
              <a:spcAft>
                <a:spcPts val="600"/>
              </a:spcAft>
              <a:buFont typeface="Wingdings"/>
              <a:buChar char="§"/>
            </a:pPr>
            <a:r>
              <a:rPr lang="en-US" sz="2400" dirty="0"/>
              <a:t> Slow down when you’re eating</a:t>
            </a:r>
            <a:endParaRPr lang="en-US" dirty="0"/>
          </a:p>
          <a:p>
            <a:pPr>
              <a:spcAft>
                <a:spcPts val="600"/>
              </a:spcAft>
              <a:buFont typeface="Wingdings"/>
              <a:buChar char="§"/>
            </a:pPr>
            <a:r>
              <a:rPr lang="en-US" sz="2400" dirty="0"/>
              <a:t> Watch your late night food choices</a:t>
            </a:r>
          </a:p>
          <a:p>
            <a:pPr>
              <a:spcAft>
                <a:spcPts val="600"/>
              </a:spcAft>
              <a:buFont typeface="Wingdings"/>
              <a:buChar char="§"/>
            </a:pPr>
            <a:r>
              <a:rPr lang="en-US" sz="2400" dirty="0"/>
              <a:t> Make sure you’re drinking enough water</a:t>
            </a:r>
          </a:p>
          <a:p>
            <a:pPr>
              <a:buFont typeface="Wingdings" panose="05000000000000000000" pitchFamily="2" charset="2"/>
              <a:buChar char="§"/>
            </a:pPr>
            <a:endParaRPr lang="en-US" sz="2400" dirty="0"/>
          </a:p>
        </p:txBody>
      </p:sp>
      <p:sp>
        <p:nvSpPr>
          <p:cNvPr id="3" name="Title 2"/>
          <p:cNvSpPr>
            <a:spLocks noGrp="1"/>
          </p:cNvSpPr>
          <p:nvPr>
            <p:ph type="title"/>
          </p:nvPr>
        </p:nvSpPr>
        <p:spPr/>
        <p:txBody>
          <a:bodyPr/>
          <a:lstStyle/>
          <a:p>
            <a:r>
              <a:rPr lang="en-US" sz="3600" dirty="0"/>
              <a:t>Weight Management</a:t>
            </a:r>
          </a:p>
        </p:txBody>
      </p:sp>
      <p:sp>
        <p:nvSpPr>
          <p:cNvPr id="4" name="Slide Number Placeholder 3"/>
          <p:cNvSpPr>
            <a:spLocks noGrp="1"/>
          </p:cNvSpPr>
          <p:nvPr>
            <p:ph type="sldNum" sz="quarter" idx="4"/>
          </p:nvPr>
        </p:nvSpPr>
        <p:spPr>
          <a:xfrm>
            <a:off x="2743912" y="6438359"/>
            <a:ext cx="1076325" cy="269875"/>
          </a:xfrm>
        </p:spPr>
        <p:txBody>
          <a:bodyPr/>
          <a:lstStyle/>
          <a:p>
            <a:fld id="{A6A7DFC8-CC87-1C45-AE2C-C06DE0F5DDBD}"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340896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lIns="91440" tIns="45720" rIns="91440" bIns="45720" anchor="t">
            <a:normAutofit/>
          </a:bodyPr>
          <a:lstStyle/>
          <a:p>
            <a:pPr>
              <a:lnSpc>
                <a:spcPct val="150000"/>
              </a:lnSpc>
              <a:buFont typeface="Wingdings" panose="05000000000000000000" pitchFamily="2" charset="2"/>
              <a:buChar char="§"/>
            </a:pPr>
            <a:r>
              <a:rPr lang="en-US" sz="2400" dirty="0"/>
              <a:t> Review menu ahead of time</a:t>
            </a:r>
            <a:endParaRPr lang="en-US"/>
          </a:p>
          <a:p>
            <a:pPr>
              <a:lnSpc>
                <a:spcPct val="150000"/>
              </a:lnSpc>
              <a:buFont typeface="Wingdings" panose="05000000000000000000" pitchFamily="2" charset="2"/>
              <a:buChar char="§"/>
            </a:pPr>
            <a:r>
              <a:rPr lang="en-US" sz="2400" dirty="0"/>
              <a:t> Share an entrée</a:t>
            </a:r>
          </a:p>
          <a:p>
            <a:pPr>
              <a:lnSpc>
                <a:spcPct val="150000"/>
              </a:lnSpc>
              <a:buFont typeface="Wingdings" panose="05000000000000000000" pitchFamily="2" charset="2"/>
              <a:buChar char="§"/>
            </a:pPr>
            <a:r>
              <a:rPr lang="en-US" sz="2400" dirty="0"/>
              <a:t> Save half of your meal for later</a:t>
            </a:r>
          </a:p>
          <a:p>
            <a:pPr>
              <a:lnSpc>
                <a:spcPct val="150000"/>
              </a:lnSpc>
              <a:buFont typeface="Wingdings" panose="05000000000000000000" pitchFamily="2" charset="2"/>
              <a:buChar char="§"/>
            </a:pPr>
            <a:r>
              <a:rPr lang="en-US" sz="2400" dirty="0"/>
              <a:t> Choose sides/appetizers as your meal</a:t>
            </a:r>
          </a:p>
          <a:p>
            <a:pPr>
              <a:lnSpc>
                <a:spcPct val="150000"/>
              </a:lnSpc>
              <a:buFont typeface="Wingdings" panose="05000000000000000000" pitchFamily="2" charset="2"/>
              <a:buChar char="§"/>
            </a:pPr>
            <a:r>
              <a:rPr lang="en-US" sz="2400" dirty="0"/>
              <a:t> Avoid creamy sauces, fried foods</a:t>
            </a:r>
          </a:p>
          <a:p>
            <a:pPr>
              <a:lnSpc>
                <a:spcPct val="150000"/>
              </a:lnSpc>
              <a:buFont typeface="Wingdings" panose="05000000000000000000" pitchFamily="2" charset="2"/>
              <a:buChar char="§"/>
            </a:pPr>
            <a:r>
              <a:rPr lang="en-US" sz="2400" dirty="0"/>
              <a:t> Ask for dressing on the side</a:t>
            </a:r>
          </a:p>
          <a:p>
            <a:endParaRPr lang="en-US" sz="2400" dirty="0"/>
          </a:p>
        </p:txBody>
      </p:sp>
      <p:sp>
        <p:nvSpPr>
          <p:cNvPr id="3" name="Title 2"/>
          <p:cNvSpPr>
            <a:spLocks noGrp="1"/>
          </p:cNvSpPr>
          <p:nvPr>
            <p:ph type="title"/>
          </p:nvPr>
        </p:nvSpPr>
        <p:spPr/>
        <p:txBody>
          <a:bodyPr/>
          <a:lstStyle/>
          <a:p>
            <a:r>
              <a:rPr lang="en-US" sz="3600" dirty="0"/>
              <a:t>Healthy Eating Out</a:t>
            </a:r>
          </a:p>
        </p:txBody>
      </p:sp>
      <p:sp>
        <p:nvSpPr>
          <p:cNvPr id="4" name="Slide Number Placeholder 3"/>
          <p:cNvSpPr>
            <a:spLocks noGrp="1"/>
          </p:cNvSpPr>
          <p:nvPr>
            <p:ph type="sldNum" sz="quarter" idx="4"/>
          </p:nvPr>
        </p:nvSpPr>
        <p:spPr>
          <a:xfrm>
            <a:off x="2784916" y="6438359"/>
            <a:ext cx="1076325" cy="269875"/>
          </a:xfrm>
        </p:spPr>
        <p:txBody>
          <a:bodyPr/>
          <a:lstStyle/>
          <a:p>
            <a:fld id="{A6A7DFC8-CC87-1C45-AE2C-C06DE0F5DDBD}"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118874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lIns="91440" tIns="45720" rIns="91440" bIns="45720" anchor="t">
            <a:normAutofit/>
          </a:bodyPr>
          <a:lstStyle/>
          <a:p>
            <a:pPr>
              <a:lnSpc>
                <a:spcPct val="150000"/>
              </a:lnSpc>
              <a:buFont typeface="Wingdings" panose="05000000000000000000" pitchFamily="2" charset="2"/>
              <a:buChar char="§"/>
            </a:pPr>
            <a:r>
              <a:rPr lang="en-US" sz="2400" dirty="0"/>
              <a:t> Healthful Eating and </a:t>
            </a:r>
            <a:r>
              <a:rPr lang="en-US" sz="2200" dirty="0"/>
              <a:t>Cancer Myths</a:t>
            </a:r>
            <a:endParaRPr lang="en-US" dirty="0"/>
          </a:p>
          <a:p>
            <a:pPr>
              <a:lnSpc>
                <a:spcPct val="150000"/>
              </a:lnSpc>
              <a:buFont typeface="Wingdings" panose="05000000000000000000" pitchFamily="2" charset="2"/>
              <a:buChar char="§"/>
            </a:pPr>
            <a:r>
              <a:rPr lang="en-US" sz="2400" dirty="0"/>
              <a:t> Symptom Management</a:t>
            </a:r>
          </a:p>
          <a:p>
            <a:pPr>
              <a:lnSpc>
                <a:spcPct val="150000"/>
              </a:lnSpc>
              <a:buFont typeface="Wingdings" panose="05000000000000000000" pitchFamily="2" charset="2"/>
              <a:buChar char="§"/>
            </a:pPr>
            <a:r>
              <a:rPr lang="en-US" sz="2400" dirty="0"/>
              <a:t> Weight Management after Treatment</a:t>
            </a:r>
          </a:p>
        </p:txBody>
      </p:sp>
      <p:sp>
        <p:nvSpPr>
          <p:cNvPr id="3" name="Title 2"/>
          <p:cNvSpPr>
            <a:spLocks noGrp="1"/>
          </p:cNvSpPr>
          <p:nvPr>
            <p:ph type="title"/>
          </p:nvPr>
        </p:nvSpPr>
        <p:spPr/>
        <p:txBody>
          <a:bodyPr/>
          <a:lstStyle/>
          <a:p>
            <a:r>
              <a:rPr lang="en-US" sz="3600" dirty="0"/>
              <a:t>Overview</a:t>
            </a:r>
          </a:p>
        </p:txBody>
      </p:sp>
      <p:sp>
        <p:nvSpPr>
          <p:cNvPr id="4" name="Slide Number Placeholder 3"/>
          <p:cNvSpPr>
            <a:spLocks noGrp="1"/>
          </p:cNvSpPr>
          <p:nvPr>
            <p:ph type="sldNum" sz="quarter" idx="4"/>
          </p:nvPr>
        </p:nvSpPr>
        <p:spPr>
          <a:xfrm>
            <a:off x="2754163" y="6438359"/>
            <a:ext cx="1076325" cy="269875"/>
          </a:xfrm>
        </p:spPr>
        <p:txBody>
          <a:bodyPr/>
          <a:lstStyle/>
          <a:p>
            <a:fld id="{A6A7DFC8-CC87-1C45-AE2C-C06DE0F5DDBD}"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340706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F894E-3E56-40E4-97B5-5644409BDB35}"/>
              </a:ext>
            </a:extLst>
          </p:cNvPr>
          <p:cNvSpPr>
            <a:spLocks noGrp="1"/>
          </p:cNvSpPr>
          <p:nvPr>
            <p:ph type="sldNum" sz="quarter" idx="4"/>
          </p:nvPr>
        </p:nvSpPr>
        <p:spPr/>
        <p:txBody>
          <a:bodyPr/>
          <a:lstStyle/>
          <a:p>
            <a:fld id="{A6A7DFC8-CC87-1C45-AE2C-C06DE0F5DDBD}" type="slidenum">
              <a:rPr lang="en-US" smtClean="0"/>
              <a:pPr/>
              <a:t>20</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55F07F8A-A5AA-4536-BAD5-52FA1F79B72A}"/>
              </a:ext>
            </a:extLst>
          </p:cNvPr>
          <p:cNvPicPr>
            <a:picLocks noChangeAspect="1"/>
          </p:cNvPicPr>
          <p:nvPr/>
        </p:nvPicPr>
        <p:blipFill>
          <a:blip r:embed="rId3"/>
          <a:stretch>
            <a:fillRect/>
          </a:stretch>
        </p:blipFill>
        <p:spPr>
          <a:xfrm>
            <a:off x="0" y="152400"/>
            <a:ext cx="9144000" cy="6096000"/>
          </a:xfrm>
          <a:prstGeom prst="rect">
            <a:avLst/>
          </a:prstGeom>
        </p:spPr>
      </p:pic>
    </p:spTree>
    <p:extLst>
      <p:ext uri="{BB962C8B-B14F-4D97-AF65-F5344CB8AC3E}">
        <p14:creationId xmlns:p14="http://schemas.microsoft.com/office/powerpoint/2010/main" val="226917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939" t="5138" r="4362" b="4428"/>
          <a:stretch/>
        </p:blipFill>
        <p:spPr>
          <a:xfrm>
            <a:off x="762000" y="76200"/>
            <a:ext cx="7758176" cy="6705600"/>
          </a:xfrm>
        </p:spPr>
      </p:pic>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spTree>
    <p:extLst>
      <p:ext uri="{BB962C8B-B14F-4D97-AF65-F5344CB8AC3E}">
        <p14:creationId xmlns:p14="http://schemas.microsoft.com/office/powerpoint/2010/main" val="327532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0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86234" cy="1143000"/>
          </a:xfrm>
        </p:spPr>
        <p:txBody>
          <a:bodyPr/>
          <a:lstStyle/>
          <a:p>
            <a:r>
              <a:rPr lang="en-US" sz="3600" dirty="0"/>
              <a:t>Additional Resources</a:t>
            </a:r>
          </a:p>
        </p:txBody>
      </p:sp>
      <p:sp>
        <p:nvSpPr>
          <p:cNvPr id="2" name="Text Placeholder 1"/>
          <p:cNvSpPr>
            <a:spLocks noGrp="1"/>
          </p:cNvSpPr>
          <p:nvPr>
            <p:ph type="body" sz="quarter" idx="4294967295"/>
          </p:nvPr>
        </p:nvSpPr>
        <p:spPr>
          <a:xfrm>
            <a:off x="914400" y="1709057"/>
            <a:ext cx="7315200" cy="4343400"/>
          </a:xfrm>
          <a:prstGeom prst="rect">
            <a:avLst/>
          </a:prstGeom>
        </p:spPr>
        <p:txBody>
          <a:bodyPr/>
          <a:lstStyle/>
          <a:p>
            <a:r>
              <a:rPr lang="en-US" dirty="0">
                <a:solidFill>
                  <a:schemeClr val="bg1"/>
                </a:solidFill>
              </a:rPr>
              <a:t>American Institute of Cancer Research: www.aicr.org</a:t>
            </a:r>
          </a:p>
          <a:p>
            <a:r>
              <a:rPr lang="en-US" dirty="0">
                <a:solidFill>
                  <a:schemeClr val="bg1"/>
                </a:solidFill>
              </a:rPr>
              <a:t>Center for Disease Control and Prevention: www.cdc.gov</a:t>
            </a:r>
          </a:p>
          <a:p>
            <a:r>
              <a:rPr lang="en-US" dirty="0">
                <a:solidFill>
                  <a:schemeClr val="bg1"/>
                </a:solidFill>
              </a:rPr>
              <a:t>National Cancer Institute:  www.cancer.gov</a:t>
            </a:r>
          </a:p>
          <a:p>
            <a:r>
              <a:rPr lang="en-US" dirty="0">
                <a:solidFill>
                  <a:schemeClr val="bg1"/>
                </a:solidFill>
              </a:rPr>
              <a:t>American Cancer Society: www.cancer.org</a:t>
            </a:r>
          </a:p>
          <a:p>
            <a:r>
              <a:rPr lang="en-US" dirty="0">
                <a:solidFill>
                  <a:schemeClr val="bg1"/>
                </a:solidFill>
              </a:rPr>
              <a:t>Oncology Nutrition, a dietetic practice group of the Academy of Nutrition and Dietetics: www.oncologynutrition.org</a:t>
            </a:r>
          </a:p>
          <a:p>
            <a:r>
              <a:rPr lang="en-US" dirty="0" err="1">
                <a:solidFill>
                  <a:schemeClr val="bg1"/>
                </a:solidFill>
              </a:rPr>
              <a:t>Mayoclinic</a:t>
            </a:r>
            <a:r>
              <a:rPr lang="en-US" dirty="0">
                <a:solidFill>
                  <a:schemeClr val="bg1"/>
                </a:solidFill>
              </a:rPr>
              <a:t>: www.mayoclinic.com</a:t>
            </a:r>
          </a:p>
          <a:p>
            <a:r>
              <a:rPr lang="en-US" dirty="0">
                <a:solidFill>
                  <a:schemeClr val="bg1"/>
                </a:solidFill>
              </a:rPr>
              <a:t>The Cancer Project: www.cancerproject.org</a:t>
            </a:r>
          </a:p>
          <a:p>
            <a:r>
              <a:rPr lang="en-US" dirty="0">
                <a:solidFill>
                  <a:schemeClr val="bg1"/>
                </a:solidFill>
              </a:rPr>
              <a:t>USDA: www.usda.gov</a:t>
            </a:r>
          </a:p>
          <a:p>
            <a:endParaRPr lang="en-US" dirty="0">
              <a:solidFill>
                <a:schemeClr val="bg1"/>
              </a:solidFill>
            </a:endParaRPr>
          </a:p>
        </p:txBody>
      </p:sp>
      <p:sp>
        <p:nvSpPr>
          <p:cNvPr id="4" name="Slide Number Placeholder 3"/>
          <p:cNvSpPr>
            <a:spLocks noGrp="1"/>
          </p:cNvSpPr>
          <p:nvPr>
            <p:ph type="sldNum" sz="quarter" idx="4294967295"/>
          </p:nvPr>
        </p:nvSpPr>
        <p:spPr>
          <a:xfrm>
            <a:off x="142875" y="6356350"/>
            <a:ext cx="1076325" cy="2698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88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798556" y="6437704"/>
            <a:ext cx="0" cy="0"/>
          </a:xfrm>
        </p:spPr>
        <p:txBody>
          <a:bodyPr/>
          <a:lstStyle/>
          <a:p>
            <a:fld id="{A6A7DFC8-CC87-1C45-AE2C-C06DE0F5DDBD}" type="slidenum">
              <a:rPr lang="en-US" sz="1600" smtClean="0">
                <a:solidFill>
                  <a:srgbClr val="FFFFFF"/>
                </a:solidFill>
              </a:rPr>
              <a:pPr/>
              <a:t>3</a:t>
            </a:fld>
            <a:endParaRPr lang="en-US" sz="1600" dirty="0">
              <a:solidFill>
                <a:srgbClr val="FFFFFF"/>
              </a:solidFill>
            </a:endParaRPr>
          </a:p>
        </p:txBody>
      </p:sp>
      <p:sp>
        <p:nvSpPr>
          <p:cNvPr id="3" name="Text Placeholder 2"/>
          <p:cNvSpPr>
            <a:spLocks noGrp="1"/>
          </p:cNvSpPr>
          <p:nvPr>
            <p:ph type="body" sz="quarter" idx="14"/>
          </p:nvPr>
        </p:nvSpPr>
        <p:spPr>
          <a:xfrm>
            <a:off x="699160" y="932213"/>
            <a:ext cx="5378038" cy="4343399"/>
          </a:xfrm>
        </p:spPr>
        <p:txBody>
          <a:bodyPr vert="horz" lIns="91440" tIns="45720" rIns="91440" bIns="45720" rtlCol="0" anchor="t">
            <a:normAutofit fontScale="92500" lnSpcReduction="10000"/>
          </a:bodyPr>
          <a:lstStyle/>
          <a:p>
            <a:pPr marL="0" indent="0" algn="ctr">
              <a:buNone/>
            </a:pPr>
            <a:endParaRPr lang="en-US" sz="2000" b="1" dirty="0"/>
          </a:p>
          <a:p>
            <a:r>
              <a:rPr lang="en-US" sz="2000" dirty="0"/>
              <a:t>A dietary pattern centered on whole, unrefined or minimally refined plants</a:t>
            </a:r>
          </a:p>
          <a:p>
            <a:endParaRPr lang="en-US" sz="2000" dirty="0"/>
          </a:p>
          <a:p>
            <a:r>
              <a:rPr lang="en-US" sz="2000" dirty="0"/>
              <a:t>The majority of the diet is whole grains, legumes, fruit, and vegetables. The diet minimizes the consumption of refined grains and added sugar </a:t>
            </a:r>
          </a:p>
          <a:p>
            <a:endParaRPr lang="en-US" sz="2000" dirty="0"/>
          </a:p>
          <a:p>
            <a:r>
              <a:rPr lang="en-US" sz="2000" dirty="0"/>
              <a:t>Protein needs can be met through legumes, whole grains, dairy, eggs, fish, poultry, and lean meat </a:t>
            </a:r>
          </a:p>
          <a:p>
            <a:endParaRPr lang="en-US" sz="2000" dirty="0"/>
          </a:p>
          <a:p>
            <a:r>
              <a:rPr lang="en-US" sz="2000" dirty="0"/>
              <a:t>75% plant, 25% animal </a:t>
            </a:r>
          </a:p>
          <a:p>
            <a:pPr marL="0" indent="0">
              <a:buNone/>
            </a:pPr>
            <a:endParaRPr lang="en-US" sz="2000" dirty="0"/>
          </a:p>
        </p:txBody>
      </p:sp>
      <p:sp>
        <p:nvSpPr>
          <p:cNvPr id="4" name="Title 3"/>
          <p:cNvSpPr>
            <a:spLocks noGrp="1"/>
          </p:cNvSpPr>
          <p:nvPr>
            <p:ph type="title"/>
          </p:nvPr>
        </p:nvSpPr>
        <p:spPr/>
        <p:txBody>
          <a:bodyPr>
            <a:normAutofit/>
          </a:bodyPr>
          <a:lstStyle/>
          <a:p>
            <a:r>
              <a:rPr lang="en-US" sz="3600" b="1" dirty="0"/>
              <a:t>Plant-Based Diet</a:t>
            </a:r>
            <a:endParaRPr lang="en-US" sz="3200" dirty="0"/>
          </a:p>
        </p:txBody>
      </p:sp>
      <p:pic>
        <p:nvPicPr>
          <p:cNvPr id="6" name="Picture 5" descr="A picture containing fruit&#10;&#10;Description automatically generated">
            <a:extLst>
              <a:ext uri="{FF2B5EF4-FFF2-40B4-BE49-F238E27FC236}">
                <a16:creationId xmlns:a16="http://schemas.microsoft.com/office/drawing/2014/main" id="{634C5607-29BF-4CC9-9EE8-F2125CA11C16}"/>
              </a:ext>
            </a:extLst>
          </p:cNvPr>
          <p:cNvPicPr>
            <a:picLocks noChangeAspect="1"/>
          </p:cNvPicPr>
          <p:nvPr/>
        </p:nvPicPr>
        <p:blipFill rotWithShape="1">
          <a:blip r:embed="rId3"/>
          <a:srcRect b="3398"/>
          <a:stretch/>
        </p:blipFill>
        <p:spPr>
          <a:xfrm>
            <a:off x="5654255" y="2029057"/>
            <a:ext cx="3411988" cy="4156363"/>
          </a:xfrm>
          <a:prstGeom prst="rect">
            <a:avLst/>
          </a:prstGeom>
        </p:spPr>
      </p:pic>
    </p:spTree>
    <p:extLst>
      <p:ext uri="{BB962C8B-B14F-4D97-AF65-F5344CB8AC3E}">
        <p14:creationId xmlns:p14="http://schemas.microsoft.com/office/powerpoint/2010/main" val="112092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Eyeball Serving Sizes</a:t>
            </a:r>
          </a:p>
        </p:txBody>
      </p:sp>
      <p:pic>
        <p:nvPicPr>
          <p:cNvPr id="6" name="Picture Placeholder 5"/>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838" t="1448" b="1448"/>
          <a:stretch/>
        </p:blipFill>
        <p:spPr>
          <a:xfrm>
            <a:off x="947056" y="732281"/>
            <a:ext cx="7511143" cy="5738813"/>
          </a:xfrm>
        </p:spPr>
      </p:pic>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spTree>
    <p:extLst>
      <p:ext uri="{BB962C8B-B14F-4D97-AF65-F5344CB8AC3E}">
        <p14:creationId xmlns:p14="http://schemas.microsoft.com/office/powerpoint/2010/main" val="38845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Look at Labels</a:t>
            </a:r>
          </a:p>
        </p:txBody>
      </p:sp>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pic>
        <p:nvPicPr>
          <p:cNvPr id="3" name="Picture 5" descr="A screenshot of a cell phone&#10;&#10;Description automatically generated">
            <a:extLst>
              <a:ext uri="{FF2B5EF4-FFF2-40B4-BE49-F238E27FC236}">
                <a16:creationId xmlns:a16="http://schemas.microsoft.com/office/drawing/2014/main" id="{1830D43F-B009-4302-AB23-623A8D7D2251}"/>
              </a:ext>
            </a:extLst>
          </p:cNvPr>
          <p:cNvPicPr>
            <a:picLocks noChangeAspect="1"/>
          </p:cNvPicPr>
          <p:nvPr/>
        </p:nvPicPr>
        <p:blipFill rotWithShape="1">
          <a:blip r:embed="rId3"/>
          <a:srcRect t="7059" r="128" b="-131"/>
          <a:stretch/>
        </p:blipFill>
        <p:spPr>
          <a:xfrm>
            <a:off x="1824567" y="1030986"/>
            <a:ext cx="5487816" cy="5028499"/>
          </a:xfrm>
          <a:prstGeom prst="rect">
            <a:avLst/>
          </a:prstGeom>
        </p:spPr>
      </p:pic>
    </p:spTree>
    <p:extLst>
      <p:ext uri="{BB962C8B-B14F-4D97-AF65-F5344CB8AC3E}">
        <p14:creationId xmlns:p14="http://schemas.microsoft.com/office/powerpoint/2010/main" val="84358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935069" y="6443526"/>
            <a:ext cx="1076325" cy="269875"/>
          </a:xfrm>
          <a:prstGeom prst="rect">
            <a:avLst/>
          </a:prstGeom>
        </p:spPr>
        <p:txBody>
          <a:bodyPr/>
          <a:lstStyle/>
          <a:p>
            <a:fld id="{A6A7DFC8-CC87-1C45-AE2C-C06DE0F5DDBD}" type="slidenum">
              <a:rPr lang="en-US" smtClean="0">
                <a:solidFill>
                  <a:srgbClr val="FFFFFF"/>
                </a:solidFill>
              </a:rPr>
              <a:pPr/>
              <a:t>6</a:t>
            </a:fld>
            <a:endParaRPr lang="en-US" dirty="0">
              <a:solidFill>
                <a:srgbClr val="FFFFFF"/>
              </a:solidFill>
            </a:endParaRPr>
          </a:p>
        </p:txBody>
      </p:sp>
      <p:sp>
        <p:nvSpPr>
          <p:cNvPr id="3" name="Title 2"/>
          <p:cNvSpPr>
            <a:spLocks noGrp="1"/>
          </p:cNvSpPr>
          <p:nvPr>
            <p:ph type="title"/>
          </p:nvPr>
        </p:nvSpPr>
        <p:spPr/>
        <p:txBody>
          <a:bodyPr>
            <a:normAutofit/>
          </a:bodyPr>
          <a:lstStyle/>
          <a:p>
            <a:r>
              <a:rPr lang="en-US" sz="3600" dirty="0"/>
              <a:t>Eat Plenty of Vegetables and Fruits</a:t>
            </a:r>
          </a:p>
        </p:txBody>
      </p:sp>
      <p:sp>
        <p:nvSpPr>
          <p:cNvPr id="4" name="Text Placeholder 3"/>
          <p:cNvSpPr>
            <a:spLocks noGrp="1"/>
          </p:cNvSpPr>
          <p:nvPr>
            <p:ph type="body" sz="quarter" idx="4294967295"/>
          </p:nvPr>
        </p:nvSpPr>
        <p:spPr>
          <a:xfrm>
            <a:off x="571072" y="1235452"/>
            <a:ext cx="3357034" cy="4491947"/>
          </a:xfrm>
          <a:prstGeom prst="rect">
            <a:avLst/>
          </a:prstGeom>
        </p:spPr>
        <p:txBody>
          <a:bodyPr lIns="91440" tIns="45720" rIns="91440" bIns="45720" anchor="t">
            <a:normAutofit lnSpcReduction="10000"/>
          </a:bodyPr>
          <a:lstStyle/>
          <a:p>
            <a:pPr>
              <a:lnSpc>
                <a:spcPct val="150000"/>
              </a:lnSpc>
              <a:buFont typeface="Wingdings" panose="05000000000000000000" pitchFamily="2" charset="2"/>
              <a:buChar char="§"/>
            </a:pPr>
            <a:r>
              <a:rPr lang="en-US" sz="2400" dirty="0"/>
              <a:t> 5 portions each of vegetables and fruit daily</a:t>
            </a:r>
            <a:endParaRPr lang="en-US"/>
          </a:p>
          <a:p>
            <a:pPr>
              <a:lnSpc>
                <a:spcPct val="150000"/>
              </a:lnSpc>
              <a:buFont typeface="Wingdings" panose="05000000000000000000" pitchFamily="2" charset="2"/>
              <a:buChar char="§"/>
            </a:pPr>
            <a:r>
              <a:rPr lang="en-US" sz="2400" dirty="0"/>
              <a:t> Colorful</a:t>
            </a:r>
          </a:p>
          <a:p>
            <a:pPr>
              <a:lnSpc>
                <a:spcPct val="150000"/>
              </a:lnSpc>
              <a:buFont typeface="Wingdings" panose="05000000000000000000" pitchFamily="2" charset="2"/>
              <a:buChar char="§"/>
            </a:pPr>
            <a:r>
              <a:rPr lang="en-US" sz="2400" dirty="0"/>
              <a:t> Preparation</a:t>
            </a:r>
          </a:p>
          <a:p>
            <a:pPr lvl="1">
              <a:lnSpc>
                <a:spcPct val="150000"/>
              </a:lnSpc>
              <a:buFont typeface="Wingdings" panose="05000000000000000000" pitchFamily="2" charset="2"/>
              <a:buChar char="§"/>
            </a:pPr>
            <a:r>
              <a:rPr lang="en-US" sz="2400" dirty="0"/>
              <a:t> Raw, Steamed, Baked, Grilled, Juiced</a:t>
            </a:r>
          </a:p>
          <a:p>
            <a:pPr>
              <a:buFont typeface="Wingdings" panose="05000000000000000000" pitchFamily="2" charset="2"/>
              <a:buChar char="§"/>
            </a:pPr>
            <a:endParaRPr lang="en-US" sz="2400" dirty="0"/>
          </a:p>
        </p:txBody>
      </p:sp>
      <p:pic>
        <p:nvPicPr>
          <p:cNvPr id="6" name="Picture 6" descr="A close up of text on a white background&#10;&#10;Description automatically generated">
            <a:extLst>
              <a:ext uri="{FF2B5EF4-FFF2-40B4-BE49-F238E27FC236}">
                <a16:creationId xmlns:a16="http://schemas.microsoft.com/office/drawing/2014/main" id="{C2FF39FA-3983-41EF-B25F-6527CAECAE3F}"/>
              </a:ext>
            </a:extLst>
          </p:cNvPr>
          <p:cNvPicPr>
            <a:picLocks noChangeAspect="1"/>
          </p:cNvPicPr>
          <p:nvPr/>
        </p:nvPicPr>
        <p:blipFill>
          <a:blip r:embed="rId3"/>
          <a:stretch>
            <a:fillRect/>
          </a:stretch>
        </p:blipFill>
        <p:spPr>
          <a:xfrm>
            <a:off x="4397155" y="771988"/>
            <a:ext cx="4749001" cy="6086308"/>
          </a:xfrm>
          <a:prstGeom prst="rect">
            <a:avLst/>
          </a:prstGeom>
        </p:spPr>
      </p:pic>
    </p:spTree>
    <p:extLst>
      <p:ext uri="{BB962C8B-B14F-4D97-AF65-F5344CB8AC3E}">
        <p14:creationId xmlns:p14="http://schemas.microsoft.com/office/powerpoint/2010/main" val="179557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CB893-9E82-429A-9E6E-DA496434AA97}"/>
              </a:ext>
            </a:extLst>
          </p:cNvPr>
          <p:cNvSpPr>
            <a:spLocks noGrp="1"/>
          </p:cNvSpPr>
          <p:nvPr>
            <p:ph type="sldNum" sz="quarter" idx="4"/>
          </p:nvPr>
        </p:nvSpPr>
        <p:spPr/>
        <p:txBody>
          <a:bodyPr/>
          <a:lstStyle/>
          <a:p>
            <a:fld id="{A6A7DFC8-CC87-1C45-AE2C-C06DE0F5DDBD}" type="slidenum">
              <a:rPr lang="en-US" smtClean="0"/>
              <a:pPr/>
              <a:t>7</a:t>
            </a:fld>
            <a:endParaRPr lang="en-US" dirty="0"/>
          </a:p>
        </p:txBody>
      </p:sp>
      <p:pic>
        <p:nvPicPr>
          <p:cNvPr id="12" name="Picture 12" descr="A screenshot of fruit and vegetable stand&#10;&#10;Description automatically generated">
            <a:extLst>
              <a:ext uri="{FF2B5EF4-FFF2-40B4-BE49-F238E27FC236}">
                <a16:creationId xmlns:a16="http://schemas.microsoft.com/office/drawing/2014/main" id="{B6491A6B-2672-42A7-A077-A13D3B789F3C}"/>
              </a:ext>
            </a:extLst>
          </p:cNvPr>
          <p:cNvPicPr>
            <a:picLocks noChangeAspect="1"/>
          </p:cNvPicPr>
          <p:nvPr/>
        </p:nvPicPr>
        <p:blipFill rotWithShape="1">
          <a:blip r:embed="rId3"/>
          <a:srcRect t="10613" r="186" b="7872"/>
          <a:stretch/>
        </p:blipFill>
        <p:spPr>
          <a:xfrm>
            <a:off x="1361424" y="201595"/>
            <a:ext cx="6511666" cy="6651753"/>
          </a:xfrm>
          <a:prstGeom prst="rect">
            <a:avLst/>
          </a:prstGeom>
        </p:spPr>
      </p:pic>
    </p:spTree>
    <p:extLst>
      <p:ext uri="{BB962C8B-B14F-4D97-AF65-F5344CB8AC3E}">
        <p14:creationId xmlns:p14="http://schemas.microsoft.com/office/powerpoint/2010/main" val="88629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976073" y="6423024"/>
            <a:ext cx="1076325" cy="269875"/>
          </a:xfrm>
          <a:prstGeom prst="rect">
            <a:avLst/>
          </a:prstGeom>
        </p:spPr>
        <p:txBody>
          <a:bodyPr/>
          <a:lstStyle/>
          <a:p>
            <a:fld id="{A6A7DFC8-CC87-1C45-AE2C-C06DE0F5DDBD}" type="slidenum">
              <a:rPr lang="en-US" smtClean="0">
                <a:solidFill>
                  <a:srgbClr val="FFFFFF"/>
                </a:solidFill>
              </a:rPr>
              <a:pPr/>
              <a:t>8</a:t>
            </a:fld>
            <a:endParaRPr lang="en-US" dirty="0">
              <a:solidFill>
                <a:srgbClr val="FFFFFF"/>
              </a:solidFill>
            </a:endParaRPr>
          </a:p>
        </p:txBody>
      </p:sp>
      <p:sp>
        <p:nvSpPr>
          <p:cNvPr id="3" name="Title 2"/>
          <p:cNvSpPr>
            <a:spLocks noGrp="1"/>
          </p:cNvSpPr>
          <p:nvPr>
            <p:ph type="title"/>
          </p:nvPr>
        </p:nvSpPr>
        <p:spPr/>
        <p:txBody>
          <a:bodyPr>
            <a:normAutofit/>
          </a:bodyPr>
          <a:lstStyle/>
          <a:p>
            <a:r>
              <a:rPr lang="en-US" sz="3200"/>
              <a:t>Protein Needs</a:t>
            </a:r>
            <a:endParaRPr lang="en-US" sz="3200" dirty="0"/>
          </a:p>
        </p:txBody>
      </p:sp>
      <p:sp>
        <p:nvSpPr>
          <p:cNvPr id="4" name="Text Placeholder 3"/>
          <p:cNvSpPr>
            <a:spLocks noGrp="1"/>
          </p:cNvSpPr>
          <p:nvPr>
            <p:ph type="body" sz="quarter" idx="4294967295"/>
          </p:nvPr>
        </p:nvSpPr>
        <p:spPr>
          <a:xfrm>
            <a:off x="669496" y="1234351"/>
            <a:ext cx="8155791" cy="4015682"/>
          </a:xfrm>
          <a:prstGeom prst="rect">
            <a:avLst/>
          </a:prstGeom>
        </p:spPr>
        <p:txBody>
          <a:bodyPr lIns="91440" tIns="45720" rIns="91440" bIns="45720" anchor="t">
            <a:normAutofit lnSpcReduction="10000"/>
          </a:bodyPr>
          <a:lstStyle/>
          <a:p>
            <a:pPr marL="0" indent="0">
              <a:buNone/>
            </a:pPr>
            <a:endParaRPr lang="en-US" sz="2800" dirty="0"/>
          </a:p>
          <a:p>
            <a:pPr>
              <a:lnSpc>
                <a:spcPct val="150000"/>
              </a:lnSpc>
              <a:buFont typeface="Wingdings" panose="05000000000000000000" pitchFamily="2" charset="2"/>
              <a:buChar char="§"/>
            </a:pPr>
            <a:r>
              <a:rPr lang="en-US" sz="2400" dirty="0"/>
              <a:t> At least 0.8 gm Protein/kg Body Weight</a:t>
            </a:r>
            <a:endParaRPr lang="en-US" dirty="0"/>
          </a:p>
          <a:p>
            <a:pPr>
              <a:lnSpc>
                <a:spcPct val="150000"/>
              </a:lnSpc>
              <a:buFont typeface="Wingdings" panose="05000000000000000000" pitchFamily="2" charset="2"/>
              <a:buChar char="§"/>
            </a:pPr>
            <a:r>
              <a:rPr lang="en-US" sz="2400" dirty="0"/>
              <a:t> Beef, Pork, and all Game Meat - 18 cooked oz/week</a:t>
            </a:r>
            <a:endParaRPr lang="en-US"/>
          </a:p>
          <a:p>
            <a:pPr>
              <a:lnSpc>
                <a:spcPct val="150000"/>
              </a:lnSpc>
              <a:buFont typeface="Wingdings" panose="05000000000000000000" pitchFamily="2" charset="2"/>
              <a:buChar char="§"/>
            </a:pPr>
            <a:r>
              <a:rPr lang="en-US" sz="2400" dirty="0"/>
              <a:t> Limit or Avoid Processed Meats</a:t>
            </a:r>
            <a:endParaRPr lang="en-US" sz="2400"/>
          </a:p>
          <a:p>
            <a:pPr>
              <a:lnSpc>
                <a:spcPct val="150000"/>
              </a:lnSpc>
              <a:buFont typeface="Wingdings" panose="05000000000000000000" pitchFamily="2" charset="2"/>
              <a:buChar char="§"/>
            </a:pPr>
            <a:r>
              <a:rPr lang="en-US" sz="2400" dirty="0"/>
              <a:t> Cold Water Fish – at least 8 cooked oz/week</a:t>
            </a:r>
            <a:endParaRPr lang="en-US" dirty="0"/>
          </a:p>
          <a:p>
            <a:pPr>
              <a:lnSpc>
                <a:spcPct val="150000"/>
              </a:lnSpc>
              <a:buFont typeface="Wingdings" panose="05000000000000000000" pitchFamily="2" charset="2"/>
              <a:buChar char="§"/>
            </a:pPr>
            <a:r>
              <a:rPr lang="en-US" sz="2400" dirty="0"/>
              <a:t> Plant Protein Sources – Legumes, Nuts, Seeds, Whole Grains, Vegetables</a:t>
            </a:r>
          </a:p>
          <a:p>
            <a:pPr lvl="1">
              <a:buFont typeface="Arial" panose="020B0604020202020204" pitchFamily="34" charset="0"/>
              <a:buChar char="•"/>
            </a:pPr>
            <a:endParaRPr lang="en-US" sz="2400" dirty="0"/>
          </a:p>
        </p:txBody>
      </p:sp>
    </p:spTree>
    <p:extLst>
      <p:ext uri="{BB962C8B-B14F-4D97-AF65-F5344CB8AC3E}">
        <p14:creationId xmlns:p14="http://schemas.microsoft.com/office/powerpoint/2010/main" val="354866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Mercury in Fish</a:t>
            </a:r>
          </a:p>
        </p:txBody>
      </p:sp>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3730" b="2399"/>
          <a:stretch/>
        </p:blipFill>
        <p:spPr>
          <a:xfrm>
            <a:off x="1524000" y="741083"/>
            <a:ext cx="6208775" cy="5896226"/>
          </a:xfrm>
        </p:spPr>
      </p:pic>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A7DFC8-CC87-1C45-AE2C-C06DE0F5DDBD}" type="slidenum">
              <a:rPr kumimoji="0" lang="en-US" sz="1200" b="0" i="0" u="none" strike="noStrike" kern="1200" cap="none" spc="0" normalizeH="0" baseline="0" noProof="0" smtClean="0">
                <a:ln>
                  <a:noFill/>
                </a:ln>
                <a:solidFill>
                  <a:srgbClr val="595959"/>
                </a:solidFill>
                <a:effectLst/>
                <a:uLnTx/>
                <a:uFillTx/>
                <a:latin typeface="Lucida Sans"/>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Lucida Sans"/>
              <a:ea typeface="+mn-ea"/>
            </a:endParaRPr>
          </a:p>
        </p:txBody>
      </p:sp>
      <p:pic>
        <p:nvPicPr>
          <p:cNvPr id="6" name="Picture 6" descr="A screenshot of a cell phone&#10;&#10;Description automatically generated">
            <a:extLst>
              <a:ext uri="{FF2B5EF4-FFF2-40B4-BE49-F238E27FC236}">
                <a16:creationId xmlns:a16="http://schemas.microsoft.com/office/drawing/2014/main" id="{8705F3F4-71E6-4BC5-A309-AD06082169C5}"/>
              </a:ext>
            </a:extLst>
          </p:cNvPr>
          <p:cNvPicPr>
            <a:picLocks noChangeAspect="1"/>
          </p:cNvPicPr>
          <p:nvPr/>
        </p:nvPicPr>
        <p:blipFill>
          <a:blip r:embed="rId4"/>
          <a:stretch>
            <a:fillRect/>
          </a:stretch>
        </p:blipFill>
        <p:spPr>
          <a:xfrm>
            <a:off x="714004" y="740393"/>
            <a:ext cx="7827322" cy="6015512"/>
          </a:xfrm>
          <a:prstGeom prst="rect">
            <a:avLst/>
          </a:prstGeom>
        </p:spPr>
      </p:pic>
    </p:spTree>
    <p:extLst>
      <p:ext uri="{BB962C8B-B14F-4D97-AF65-F5344CB8AC3E}">
        <p14:creationId xmlns:p14="http://schemas.microsoft.com/office/powerpoint/2010/main" val="3645185384"/>
      </p:ext>
    </p:extLst>
  </p:cSld>
  <p:clrMapOvr>
    <a:masterClrMapping/>
  </p:clrMapOvr>
</p:sld>
</file>

<file path=ppt/theme/theme1.xml><?xml version="1.0" encoding="utf-8"?>
<a:theme xmlns:a="http://schemas.openxmlformats.org/drawingml/2006/main" name="Custom Design">
  <a:themeElements>
    <a:clrScheme name="Custom Large Font">
      <a:dk1>
        <a:srgbClr val="595959"/>
      </a:dk1>
      <a:lt1>
        <a:srgbClr val="FFFFFF"/>
      </a:lt1>
      <a:dk2>
        <a:srgbClr val="595959"/>
      </a:dk2>
      <a:lt2>
        <a:srgbClr val="CCCCCC"/>
      </a:lt2>
      <a:accent1>
        <a:srgbClr val="9B1436"/>
      </a:accent1>
      <a:accent2>
        <a:srgbClr val="74C4B6"/>
      </a:accent2>
      <a:accent3>
        <a:srgbClr val="CCCCCC"/>
      </a:accent3>
      <a:accent4>
        <a:srgbClr val="CCCCCC"/>
      </a:accent4>
      <a:accent5>
        <a:srgbClr val="CCCCCC"/>
      </a:accent5>
      <a:accent6>
        <a:srgbClr val="CCCCCC"/>
      </a:accent6>
      <a:hlink>
        <a:srgbClr val="9B1436"/>
      </a:hlink>
      <a:folHlink>
        <a:srgbClr val="9B143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 Content">
  <a:themeElements>
    <a:clrScheme name="Custom Large Font">
      <a:dk1>
        <a:srgbClr val="595959"/>
      </a:dk1>
      <a:lt1>
        <a:srgbClr val="FFFFFF"/>
      </a:lt1>
      <a:dk2>
        <a:srgbClr val="595959"/>
      </a:dk2>
      <a:lt2>
        <a:srgbClr val="CCCCCC"/>
      </a:lt2>
      <a:accent1>
        <a:srgbClr val="9B1436"/>
      </a:accent1>
      <a:accent2>
        <a:srgbClr val="74C4B6"/>
      </a:accent2>
      <a:accent3>
        <a:srgbClr val="CCCCCC"/>
      </a:accent3>
      <a:accent4>
        <a:srgbClr val="CCCCCC"/>
      </a:accent4>
      <a:accent5>
        <a:srgbClr val="CCCCCC"/>
      </a:accent5>
      <a:accent6>
        <a:srgbClr val="CCCCCC"/>
      </a:accent6>
      <a:hlink>
        <a:srgbClr val="9B1436"/>
      </a:hlink>
      <a:folHlink>
        <a:srgbClr val="9B14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 Header">
  <a:themeElements>
    <a:clrScheme name="Cedars-Sinai A 1">
      <a:dk1>
        <a:sysClr val="windowText" lastClr="000000"/>
      </a:dk1>
      <a:lt1>
        <a:sysClr val="window" lastClr="FFFFFF"/>
      </a:lt1>
      <a:dk2>
        <a:srgbClr val="4C3145"/>
      </a:dk2>
      <a:lt2>
        <a:srgbClr val="FFFFFF"/>
      </a:lt2>
      <a:accent1>
        <a:srgbClr val="CDCDCD"/>
      </a:accent1>
      <a:accent2>
        <a:srgbClr val="CCCCCC"/>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S Title">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S Content">
  <a:themeElements>
    <a:clrScheme name="Cedars-Sinai_PPT">
      <a:dk1>
        <a:sysClr val="windowText" lastClr="000000"/>
      </a:dk1>
      <a:lt1>
        <a:sysClr val="window" lastClr="FFFFFF"/>
      </a:lt1>
      <a:dk2>
        <a:srgbClr val="595959"/>
      </a:dk2>
      <a:lt2>
        <a:srgbClr val="CCCCCC"/>
      </a:lt2>
      <a:accent1>
        <a:srgbClr val="A90533"/>
      </a:accent1>
      <a:accent2>
        <a:srgbClr val="5F4357"/>
      </a:accent2>
      <a:accent3>
        <a:srgbClr val="CCCCCC"/>
      </a:accent3>
      <a:accent4>
        <a:srgbClr val="CCCCCC"/>
      </a:accent4>
      <a:accent5>
        <a:srgbClr val="CCCCCC"/>
      </a:accent5>
      <a:accent6>
        <a:srgbClr val="CCCCC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19984</TotalTime>
  <Words>2417</Words>
  <Application>Microsoft Office PowerPoint</Application>
  <PresentationFormat>On-screen Show (4:3)</PresentationFormat>
  <Paragraphs>279</Paragraphs>
  <Slides>23</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Arial</vt:lpstr>
      <vt:lpstr>Calibri</vt:lpstr>
      <vt:lpstr>Lucida Sans</vt:lpstr>
      <vt:lpstr>Wingdings</vt:lpstr>
      <vt:lpstr>Custom Design</vt:lpstr>
      <vt:lpstr>CS Content</vt:lpstr>
      <vt:lpstr>No Header</vt:lpstr>
      <vt:lpstr>1_CS Title</vt:lpstr>
      <vt:lpstr>1_CS Content</vt:lpstr>
      <vt:lpstr>PowerPoint Presentation</vt:lpstr>
      <vt:lpstr>Overview</vt:lpstr>
      <vt:lpstr>Plant-Based Diet</vt:lpstr>
      <vt:lpstr>Eyeball Serving Sizes</vt:lpstr>
      <vt:lpstr>Look at Labels</vt:lpstr>
      <vt:lpstr>Eat Plenty of Vegetables and Fruits</vt:lpstr>
      <vt:lpstr>PowerPoint Presentation</vt:lpstr>
      <vt:lpstr>Protein Needs</vt:lpstr>
      <vt:lpstr>Mercury in Fish</vt:lpstr>
      <vt:lpstr>Plant Protein</vt:lpstr>
      <vt:lpstr>Choose Carbohydrates Wisely</vt:lpstr>
      <vt:lpstr>Focus on Healthy Fats</vt:lpstr>
      <vt:lpstr>PowerPoint Presentation</vt:lpstr>
      <vt:lpstr>Select Beverages Carefully</vt:lpstr>
      <vt:lpstr>Symptom Management - </vt:lpstr>
      <vt:lpstr>Vomiting</vt:lpstr>
      <vt:lpstr>Poor Appetite</vt:lpstr>
      <vt:lpstr>Weight Management</vt:lpstr>
      <vt:lpstr>Healthy Eating Out</vt:lpstr>
      <vt:lpstr>PowerPoint Presentation</vt:lpstr>
      <vt:lpstr>PowerPoint Presentation</vt:lpstr>
      <vt:lpstr>PowerPoint Presentation</vt:lpstr>
      <vt:lpstr>Additional Resources</vt:lpstr>
    </vt:vector>
  </TitlesOfParts>
  <Company>WONGDOODY/United Future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dc:creator>
  <cp:lastModifiedBy>Charles Massey</cp:lastModifiedBy>
  <cp:revision>680</cp:revision>
  <cp:lastPrinted>2012-10-18T23:04:00Z</cp:lastPrinted>
  <dcterms:created xsi:type="dcterms:W3CDTF">2012-10-24T23:18:07Z</dcterms:created>
  <dcterms:modified xsi:type="dcterms:W3CDTF">2020-10-05T15:10:55Z</dcterms:modified>
</cp:coreProperties>
</file>