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97" r:id="rId4"/>
    <p:sldId id="271" r:id="rId5"/>
    <p:sldId id="291" r:id="rId6"/>
    <p:sldId id="292" r:id="rId7"/>
    <p:sldId id="293" r:id="rId8"/>
    <p:sldId id="289" r:id="rId9"/>
    <p:sldId id="281" r:id="rId10"/>
    <p:sldId id="257" r:id="rId11"/>
    <p:sldId id="261" r:id="rId12"/>
    <p:sldId id="282" r:id="rId13"/>
    <p:sldId id="277" r:id="rId14"/>
    <p:sldId id="279" r:id="rId15"/>
    <p:sldId id="280" r:id="rId16"/>
    <p:sldId id="265" r:id="rId17"/>
    <p:sldId id="272" r:id="rId18"/>
    <p:sldId id="273" r:id="rId19"/>
    <p:sldId id="274" r:id="rId20"/>
    <p:sldId id="276" r:id="rId21"/>
    <p:sldId id="264" r:id="rId22"/>
    <p:sldId id="295" r:id="rId23"/>
    <p:sldId id="294" r:id="rId24"/>
    <p:sldId id="283" r:id="rId25"/>
    <p:sldId id="29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CC5CF-4955-4824-8896-5A835A246191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73532-F630-4B64-935F-4114EB10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2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046435-9A34-423E-945D-085CD9F39B0B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1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DF2A-246C-5943-AA1F-65320A13D1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91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DF2A-246C-5943-AA1F-65320A13D1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47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DF2A-246C-5943-AA1F-65320A13D1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39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DF07985-5931-4E31-8983-3E939A6DD580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9849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9174C-8EA1-4D04-A56F-BF3AEBA08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000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9174C-8EA1-4D04-A56F-BF3AEBA08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76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9174C-8EA1-4D04-A56F-BF3AEBA08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2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45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6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46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527300"/>
            <a:ext cx="10363200" cy="1143000"/>
          </a:xfrm>
        </p:spPr>
        <p:txBody>
          <a:bodyPr lIns="91440" tIns="45720" rIns="91440" bIns="45720" anchor="ctr"/>
          <a:lstStyle>
            <a:lvl1pPr>
              <a:defRPr sz="4800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CBB13B-1265-463B-BA55-BDFF059107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82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2C2AA-11EB-417E-9FB4-42A28AD92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319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 flipV="1">
            <a:off x="6090357" y="1549401"/>
            <a:ext cx="16933" cy="42799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r" eaLnBrk="1" hangingPunct="1">
              <a:defRPr/>
            </a:pPr>
            <a:endParaRPr lang="en-US" sz="1800" dirty="0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3114" y="1497018"/>
            <a:ext cx="5053189" cy="4459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6276623" y="1497018"/>
            <a:ext cx="5053189" cy="4459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06DEC-AADC-4B58-9FAD-DF78FE850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809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 flipV="1">
            <a:off x="5243690" y="1549401"/>
            <a:ext cx="16933" cy="42799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r" eaLnBrk="1" hangingPunct="1">
              <a:defRPr/>
            </a:pPr>
            <a:endParaRPr lang="en-US" sz="1800" dirty="0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903115" y="1498605"/>
            <a:ext cx="4075289" cy="44577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5520268" y="1497018"/>
            <a:ext cx="5801785" cy="445928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56221-509D-4746-A0AE-81EF0F11E7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684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1520" y="520700"/>
            <a:ext cx="6100484" cy="54864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03114" y="1497018"/>
            <a:ext cx="5053189" cy="4459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5A302-61DC-4CF5-98DD-00E69A48D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377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389511" y="596900"/>
            <a:ext cx="5057422" cy="787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" y="520700"/>
            <a:ext cx="6100484" cy="54864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389514" y="1497018"/>
            <a:ext cx="5053189" cy="4459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40C1CF-ED7D-4A4A-8E58-FD8D4705BC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205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icture Right 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8693" y="1625601"/>
            <a:ext cx="5178910" cy="3810219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903114" y="1497018"/>
            <a:ext cx="5053189" cy="4459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F0F30-6714-43C7-9727-22222A5F7A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666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520700"/>
            <a:ext cx="12192000" cy="54864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D19F7-2AC5-4F3A-AB15-4789211CB3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23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11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9" y="5486405"/>
            <a:ext cx="10358967" cy="342900"/>
          </a:xfrm>
        </p:spPr>
        <p:txBody>
          <a:bodyPr/>
          <a:lstStyle>
            <a:lvl1pPr algn="r">
              <a:defRPr sz="1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520705"/>
            <a:ext cx="12192000" cy="485563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F6108-FB7B-4662-8D96-7C942EB0F4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654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8745D-CDCD-479E-8F00-C5E1FFEED0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370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11186005" y="1143001"/>
            <a:ext cx="184730" cy="35900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endParaRPr lang="en-US" altLang="en-US" sz="1733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816243-1CC8-40CA-8DC1-89494CD027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285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F938B-96FD-4F1F-B148-176FE0A1A6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297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8F74E9FC-77A7-4735-843B-6C46CD787DD1}" type="datetimeFigureOut">
              <a:rPr lang="en-US" altLang="en-US"/>
              <a:pPr>
                <a:defRPr/>
              </a:pPr>
              <a:t>10/5/2020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40BCB-39EB-4D10-BD4A-E0C7EFD398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81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1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3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8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8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3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1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7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F4A0D-823F-478E-A45C-7689816B7EC4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0C258-66A8-466B-AA3D-D1F27C04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7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1579" y="596900"/>
            <a:ext cx="1036037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7712" y="1496484"/>
            <a:ext cx="10360377" cy="445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98379" y="6551084"/>
            <a:ext cx="2438400" cy="29421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33"/>
            </a:lvl1pPr>
          </a:lstStyle>
          <a:p>
            <a:fld id="{F122170E-4B1A-4F3B-9450-E207D59AD86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9" name="Rectangle 9"/>
          <p:cNvSpPr>
            <a:spLocks noChangeArrowheads="1"/>
          </p:cNvSpPr>
          <p:nvPr userDrawn="1"/>
        </p:nvSpPr>
        <p:spPr bwMode="auto">
          <a:xfrm>
            <a:off x="0" y="5922433"/>
            <a:ext cx="12192000" cy="5926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algn="r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algn="r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algn="r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algn="r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/>
              <a:t> </a:t>
            </a:r>
          </a:p>
        </p:txBody>
      </p:sp>
      <p:pic>
        <p:nvPicPr>
          <p:cNvPr id="1030" name="Picture 7" descr="UCLA_H_RGB_NEW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312" y="6011333"/>
            <a:ext cx="2390423" cy="77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 descr="DGSOM_RGB_NEW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4" y="6081184"/>
            <a:ext cx="2170288" cy="67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474134"/>
            <a:ext cx="12192000" cy="67733"/>
          </a:xfrm>
          <a:prstGeom prst="rect">
            <a:avLst/>
          </a:prstGeom>
          <a:solidFill>
            <a:srgbClr val="2B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endParaRPr lang="en-US" altLang="en-US" sz="2400" i="1"/>
          </a:p>
        </p:txBody>
      </p:sp>
    </p:spTree>
    <p:extLst>
      <p:ext uri="{BB962C8B-B14F-4D97-AF65-F5344CB8AC3E}">
        <p14:creationId xmlns:p14="http://schemas.microsoft.com/office/powerpoint/2010/main" val="221713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"/>
          <a:ea typeface="MS PGothic" charset="-128"/>
          <a:cs typeface="MS PGothic" panose="020B0600070205080204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" charset="0"/>
          <a:ea typeface="MS PGothic" charset="-128"/>
          <a:cs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" charset="0"/>
          <a:ea typeface="MS PGothic" charset="-128"/>
          <a:cs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" charset="0"/>
          <a:ea typeface="MS PGothic" charset="-128"/>
          <a:cs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" charset="0"/>
          <a:ea typeface="MS PGothic" charset="-128"/>
          <a:cs typeface="MS PGothic" panose="020B0600070205080204" pitchFamily="34" charset="-128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75680" indent="-175680" algn="l" rtl="0" eaLnBrk="0" fontAlgn="base" hangingPunct="0">
        <a:lnSpc>
          <a:spcPts val="2800"/>
        </a:lnSpc>
        <a:spcBef>
          <a:spcPct val="0"/>
        </a:spcBef>
        <a:spcAft>
          <a:spcPct val="30000"/>
        </a:spcAft>
        <a:buChar char="•"/>
        <a:defRPr>
          <a:solidFill>
            <a:schemeClr val="accent1"/>
          </a:solidFill>
          <a:latin typeface="+mn-lt"/>
          <a:ea typeface="MS PGothic" charset="-128"/>
          <a:cs typeface="MS PGothic" panose="020B0600070205080204" pitchFamily="34" charset="-128"/>
        </a:defRPr>
      </a:lvl1pPr>
      <a:lvl2pPr marL="514338" indent="-114297" algn="l" rtl="0" eaLnBrk="0" fontAlgn="base" hangingPunct="0">
        <a:lnSpc>
          <a:spcPts val="2200"/>
        </a:lnSpc>
        <a:spcBef>
          <a:spcPct val="10000"/>
        </a:spcBef>
        <a:spcAft>
          <a:spcPct val="30000"/>
        </a:spcAft>
        <a:buSzPct val="80000"/>
        <a:buChar char="•"/>
        <a:defRPr sz="2000">
          <a:solidFill>
            <a:schemeClr val="tx1"/>
          </a:solidFill>
          <a:latin typeface="+mn-lt"/>
          <a:ea typeface="MS PGothic" charset="-128"/>
          <a:cs typeface="MS PGothic" panose="020B0600070205080204" pitchFamily="34" charset="-128"/>
        </a:defRPr>
      </a:lvl2pPr>
      <a:lvl3pPr marL="855112" indent="-116414" algn="l" rtl="0" eaLnBrk="0" fontAlgn="base" hangingPunct="0">
        <a:lnSpc>
          <a:spcPts val="2000"/>
        </a:lnSpc>
        <a:spcBef>
          <a:spcPct val="10000"/>
        </a:spcBef>
        <a:spcAft>
          <a:spcPct val="30000"/>
        </a:spcAft>
        <a:buSzPct val="80000"/>
        <a:buChar char="•"/>
        <a:defRPr>
          <a:solidFill>
            <a:schemeClr val="accent2"/>
          </a:solidFill>
          <a:latin typeface="+mn-lt"/>
          <a:ea typeface="MS PGothic" charset="-128"/>
          <a:cs typeface="MS PGothic" panose="020B0600070205080204" pitchFamily="34" charset="-128"/>
        </a:defRPr>
      </a:lvl3pPr>
      <a:lvl4pPr marL="1200121" indent="-114297" algn="l" rtl="0" eaLnBrk="0" fontAlgn="base" hangingPunct="0">
        <a:lnSpc>
          <a:spcPts val="1800"/>
        </a:lnSpc>
        <a:spcBef>
          <a:spcPct val="10000"/>
        </a:spcBef>
        <a:spcAft>
          <a:spcPct val="30000"/>
        </a:spcAft>
        <a:buSzPct val="80000"/>
        <a:buChar char="•"/>
        <a:defRPr sz="1600">
          <a:solidFill>
            <a:schemeClr val="accent2"/>
          </a:solidFill>
          <a:latin typeface="+mn-lt"/>
          <a:ea typeface="MS PGothic" charset="-128"/>
          <a:cs typeface="MS PGothic" panose="020B0600070205080204" pitchFamily="34" charset="-128"/>
        </a:defRPr>
      </a:lvl4pPr>
      <a:lvl5pPr marL="1543012" indent="-114297" algn="l" rtl="0" eaLnBrk="0" fontAlgn="base" hangingPunct="0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333">
          <a:solidFill>
            <a:schemeClr val="accent2"/>
          </a:solidFill>
          <a:latin typeface="+mn-lt"/>
          <a:ea typeface="MS PGothic" charset="-128"/>
          <a:cs typeface="MS PGothic" panose="020B0600070205080204" pitchFamily="34" charset="-128"/>
        </a:defRPr>
      </a:lvl5pPr>
      <a:lvl6pPr marL="2000201" indent="-114297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6pPr>
      <a:lvl7pPr marL="2457389" indent="-114297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7pPr>
      <a:lvl8pPr marL="2914578" indent="-114297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8pPr>
      <a:lvl9pPr marL="3371766" indent="-114297" algn="l" rtl="0" fontAlgn="base">
        <a:lnSpc>
          <a:spcPts val="1600"/>
        </a:lnSpc>
        <a:spcBef>
          <a:spcPct val="10000"/>
        </a:spcBef>
        <a:spcAft>
          <a:spcPct val="30000"/>
        </a:spcAft>
        <a:buSzPct val="80000"/>
        <a:buChar char="•"/>
        <a:defRPr sz="14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9278"/>
            <a:ext cx="9144000" cy="1140502"/>
          </a:xfrm>
        </p:spPr>
        <p:txBody>
          <a:bodyPr>
            <a:normAutofit/>
          </a:bodyPr>
          <a:lstStyle/>
          <a:p>
            <a:r>
              <a:rPr lang="en-US" dirty="0"/>
              <a:t>Sarcoma History</a:t>
            </a:r>
            <a:endParaRPr lang="en-US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21537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/>
              <a:t>Fritz C. Eilber, M.D.</a:t>
            </a:r>
            <a:br>
              <a:rPr lang="en-US" sz="2000" dirty="0"/>
            </a:br>
            <a:r>
              <a:rPr lang="en-US" sz="2000" dirty="0"/>
              <a:t>Director UCLA – JCCC Sarcoma Program</a:t>
            </a:r>
            <a:br>
              <a:rPr lang="en-US" sz="2000" dirty="0"/>
            </a:br>
            <a:r>
              <a:rPr lang="en-US" sz="2000" dirty="0"/>
              <a:t>Professor of Surgery</a:t>
            </a:r>
            <a:br>
              <a:rPr lang="en-US" sz="2000" dirty="0"/>
            </a:br>
            <a:r>
              <a:rPr lang="en-US" sz="2000" dirty="0"/>
              <a:t>Professor of Molecular &amp; Medical Pharmacology</a:t>
            </a:r>
            <a:br>
              <a:rPr lang="en-US" sz="2000" dirty="0"/>
            </a:br>
            <a:r>
              <a:rPr lang="en-US" sz="2000" dirty="0"/>
              <a:t>UCLA Division of Surgical Oncology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4503" y="3796936"/>
            <a:ext cx="12192000" cy="9452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Sarcoma Alliance - Sarcoma Exchange – October 2020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28503" y="2015717"/>
            <a:ext cx="9144000" cy="11629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/>
              <a:t>What We Have Learned</a:t>
            </a:r>
          </a:p>
        </p:txBody>
      </p:sp>
    </p:spTree>
    <p:extLst>
      <p:ext uri="{BB962C8B-B14F-4D97-AF65-F5344CB8AC3E}">
        <p14:creationId xmlns:p14="http://schemas.microsoft.com/office/powerpoint/2010/main" val="2054162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489166" y="1288083"/>
            <a:ext cx="9118600" cy="91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Primary Extremity Soft Tissue Sarcoma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67" i="1" dirty="0">
                <a:solidFill>
                  <a:srgbClr val="002060"/>
                </a:solidFill>
                <a:latin typeface="+mn-lt"/>
              </a:rPr>
              <a:t>Disease Specific Survival by Grade</a:t>
            </a: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5446062" y="6407894"/>
            <a:ext cx="66865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 dirty="0">
                <a:solidFill>
                  <a:srgbClr val="002060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Brennan MF et al. </a:t>
            </a:r>
            <a:r>
              <a:rPr lang="de-DE" sz="1600" i="1" dirty="0">
                <a:solidFill>
                  <a:srgbClr val="002060"/>
                </a:solidFill>
                <a:cs typeface="Times New Roman" panose="02020603050405020304" pitchFamily="18" charset="0"/>
              </a:rPr>
              <a:t>Ann Surg</a:t>
            </a:r>
            <a:r>
              <a:rPr lang="de-DE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. 2014 Sep;260(3):416-21</a:t>
            </a:r>
            <a:endParaRPr lang="en-US" altLang="en-US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669" y="2312360"/>
            <a:ext cx="5605911" cy="415771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426084"/>
            <a:ext cx="105156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Clinical Behavior</a:t>
            </a:r>
          </a:p>
        </p:txBody>
      </p:sp>
    </p:spTree>
    <p:extLst>
      <p:ext uri="{BB962C8B-B14F-4D97-AF65-F5344CB8AC3E}">
        <p14:creationId xmlns:p14="http://schemas.microsoft.com/office/powerpoint/2010/main" val="399155269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524000" y="1261957"/>
            <a:ext cx="9118600" cy="91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Primary High Grade Extremity Soft Tissue Sarcoma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67" i="1" dirty="0">
                <a:solidFill>
                  <a:srgbClr val="002060"/>
                </a:solidFill>
                <a:latin typeface="+mn-lt"/>
              </a:rPr>
              <a:t>Disease Specific Survival by Size</a:t>
            </a: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5446062" y="6407894"/>
            <a:ext cx="66865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 dirty="0">
                <a:solidFill>
                  <a:srgbClr val="002060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Brennan MF et al. </a:t>
            </a:r>
            <a:r>
              <a:rPr lang="de-DE" sz="1600" i="1" dirty="0">
                <a:solidFill>
                  <a:srgbClr val="002060"/>
                </a:solidFill>
                <a:cs typeface="Times New Roman" panose="02020603050405020304" pitchFamily="18" charset="0"/>
              </a:rPr>
              <a:t>Ann Surg</a:t>
            </a:r>
            <a:r>
              <a:rPr lang="de-DE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. 2014 Sep;260(3):416-21</a:t>
            </a:r>
            <a:endParaRPr lang="en-US" altLang="en-US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875" y="2170589"/>
            <a:ext cx="6128851" cy="42373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426084"/>
            <a:ext cx="105156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Clinical Behavior</a:t>
            </a:r>
          </a:p>
        </p:txBody>
      </p:sp>
    </p:spTree>
    <p:extLst>
      <p:ext uri="{BB962C8B-B14F-4D97-AF65-F5344CB8AC3E}">
        <p14:creationId xmlns:p14="http://schemas.microsoft.com/office/powerpoint/2010/main" val="239981812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600201"/>
            <a:ext cx="7372350" cy="4371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1552576" y="228600"/>
            <a:ext cx="9001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MSKCC Postoperative Nomogram for 12-year Sarcoma-specific Death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5667376" y="6324600"/>
            <a:ext cx="5229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600"/>
              <a:t>Kattan MW et al. </a:t>
            </a:r>
            <a:r>
              <a:rPr lang="en-US" altLang="en-US" sz="1600" i="1"/>
              <a:t>J Clin Oncol </a:t>
            </a:r>
            <a:r>
              <a:rPr lang="en-US" altLang="en-US" sz="1600"/>
              <a:t>20:791-796, 2002</a:t>
            </a:r>
          </a:p>
        </p:txBody>
      </p:sp>
      <p:sp>
        <p:nvSpPr>
          <p:cNvPr id="858117" name="AutoShape 5"/>
          <p:cNvSpPr>
            <a:spLocks noChangeArrowheads="1"/>
          </p:cNvSpPr>
          <p:nvPr/>
        </p:nvSpPr>
        <p:spPr bwMode="auto">
          <a:xfrm>
            <a:off x="1809750" y="32766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0F"/>
              </a:solidFill>
            </a:endParaRPr>
          </a:p>
        </p:txBody>
      </p:sp>
      <p:sp>
        <p:nvSpPr>
          <p:cNvPr id="858118" name="AutoShape 6"/>
          <p:cNvSpPr>
            <a:spLocks noChangeArrowheads="1"/>
          </p:cNvSpPr>
          <p:nvPr/>
        </p:nvSpPr>
        <p:spPr bwMode="auto">
          <a:xfrm>
            <a:off x="1809750" y="37338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0F"/>
              </a:solidFill>
            </a:endParaRPr>
          </a:p>
        </p:txBody>
      </p:sp>
      <p:sp>
        <p:nvSpPr>
          <p:cNvPr id="858119" name="AutoShape 7"/>
          <p:cNvSpPr>
            <a:spLocks noChangeArrowheads="1"/>
          </p:cNvSpPr>
          <p:nvPr/>
        </p:nvSpPr>
        <p:spPr bwMode="auto">
          <a:xfrm>
            <a:off x="1809750" y="41910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i="1">
              <a:solidFill>
                <a:srgbClr val="FF0000"/>
              </a:solidFill>
            </a:endParaRPr>
          </a:p>
        </p:txBody>
      </p:sp>
      <p:sp>
        <p:nvSpPr>
          <p:cNvPr id="858120" name="AutoShape 8"/>
          <p:cNvSpPr>
            <a:spLocks noChangeArrowheads="1"/>
          </p:cNvSpPr>
          <p:nvPr/>
        </p:nvSpPr>
        <p:spPr bwMode="auto">
          <a:xfrm>
            <a:off x="1809750" y="22860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0F"/>
              </a:solidFill>
            </a:endParaRPr>
          </a:p>
        </p:txBody>
      </p:sp>
      <p:sp>
        <p:nvSpPr>
          <p:cNvPr id="858121" name="AutoShape 9"/>
          <p:cNvSpPr>
            <a:spLocks noChangeArrowheads="1"/>
          </p:cNvSpPr>
          <p:nvPr/>
        </p:nvSpPr>
        <p:spPr bwMode="auto">
          <a:xfrm>
            <a:off x="1809750" y="27432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0F"/>
              </a:solidFill>
            </a:endParaRPr>
          </a:p>
        </p:txBody>
      </p:sp>
      <p:sp>
        <p:nvSpPr>
          <p:cNvPr id="858122" name="AutoShape 10"/>
          <p:cNvSpPr>
            <a:spLocks noChangeArrowheads="1"/>
          </p:cNvSpPr>
          <p:nvPr/>
        </p:nvSpPr>
        <p:spPr bwMode="auto">
          <a:xfrm>
            <a:off x="1809750" y="51816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0F"/>
              </a:solidFill>
            </a:endParaRPr>
          </a:p>
        </p:txBody>
      </p:sp>
      <p:sp>
        <p:nvSpPr>
          <p:cNvPr id="858123" name="AutoShape 11"/>
          <p:cNvSpPr>
            <a:spLocks noChangeArrowheads="1"/>
          </p:cNvSpPr>
          <p:nvPr/>
        </p:nvSpPr>
        <p:spPr bwMode="auto">
          <a:xfrm>
            <a:off x="1809750" y="5638800"/>
            <a:ext cx="514350" cy="152400"/>
          </a:xfrm>
          <a:prstGeom prst="rightArrow">
            <a:avLst>
              <a:gd name="adj1" fmla="val 50000"/>
              <a:gd name="adj2" fmla="val 84375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FFFF0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03373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117" grpId="0" animBg="1"/>
      <p:bldP spid="858118" grpId="0" animBg="1"/>
      <p:bldP spid="858119" grpId="0" animBg="1"/>
      <p:bldP spid="858120" grpId="0" animBg="1"/>
      <p:bldP spid="858121" grpId="0" animBg="1"/>
      <p:bldP spid="858122" grpId="0" animBg="1"/>
      <p:bldP spid="8581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Times" panose="02020603050405020304" pitchFamily="18" charset="0"/>
                <a:ea typeface="MS PGothic" panose="020B0600070205080204" pitchFamily="34" charset="-128"/>
              </a:rPr>
              <a:t>Retroperitoneal STS Nomogram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EC09E2A-E0E8-4789-9E21-DC3579378E7E}" type="slidenum">
              <a:rPr lang="en-US" altLang="en-US" sz="933"/>
              <a:pPr/>
              <a:t>13</a:t>
            </a:fld>
            <a:endParaRPr lang="en-US" altLang="en-US" sz="933"/>
          </a:p>
        </p:txBody>
      </p:sp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18" y="1739901"/>
            <a:ext cx="7835900" cy="296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056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207684" y="495300"/>
            <a:ext cx="7770283" cy="787400"/>
          </a:xfrm>
        </p:spPr>
        <p:txBody>
          <a:bodyPr/>
          <a:lstStyle/>
          <a:p>
            <a:pPr algn="ctr"/>
            <a:r>
              <a:rPr lang="en-US" altLang="en-US">
                <a:latin typeface="Times" panose="02020603050405020304" pitchFamily="18" charset="0"/>
                <a:ea typeface="MS PGothic" panose="020B0600070205080204" pitchFamily="34" charset="-128"/>
              </a:rPr>
              <a:t>Sarculator – Sarcoma Calculator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3F83F74-F1F4-4013-9A42-2778840D160A}" type="slidenum">
              <a:rPr lang="en-US" altLang="en-US" sz="933"/>
              <a:pPr/>
              <a:t>14</a:t>
            </a:fld>
            <a:endParaRPr lang="en-US" altLang="en-US" sz="933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1" y="1786467"/>
            <a:ext cx="2429933" cy="364066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1600200"/>
            <a:ext cx="2256367" cy="4013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43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1524000" y="5471585"/>
            <a:ext cx="9144000" cy="13737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37892" name="Content Placeholder 2"/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652962"/>
          </a:xfrm>
        </p:spPr>
        <p:txBody>
          <a:bodyPr/>
          <a:lstStyle/>
          <a:p>
            <a:r>
              <a:rPr lang="en-US" altLang="en-US" dirty="0">
                <a:ea typeface="MS PGothic" panose="020B0600070205080204" pitchFamily="34" charset="-128"/>
              </a:rPr>
              <a:t>Rare &amp; Pathologically Diverse Malignancies</a:t>
            </a: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8B3C983-3BD2-4F83-88E5-092DE7985F1F}" type="slidenum">
              <a:rPr lang="en-US" altLang="en-US" sz="933"/>
              <a:pPr/>
              <a:t>15</a:t>
            </a:fld>
            <a:endParaRPr lang="en-US" altLang="en-US" sz="933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4800" y="2114551"/>
            <a:ext cx="42672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2433" y="2463800"/>
            <a:ext cx="4876800" cy="366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8200" y="426084"/>
            <a:ext cx="105156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Pathologic </a:t>
            </a:r>
            <a:r>
              <a:rPr lang="en-US" b="1" dirty="0" err="1"/>
              <a:t>Deversity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3293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858434" y="573618"/>
            <a:ext cx="8475133" cy="611716"/>
          </a:xfrm>
        </p:spPr>
        <p:txBody>
          <a:bodyPr/>
          <a:lstStyle/>
          <a:p>
            <a:pPr algn="ctr"/>
            <a:r>
              <a:rPr lang="en-US" altLang="en-US">
                <a:latin typeface="Times" panose="02020603050405020304" pitchFamily="18" charset="0"/>
                <a:ea typeface="MS PGothic" panose="020B0600070205080204" pitchFamily="34" charset="-128"/>
              </a:rPr>
              <a:t>Sarcoma Specific Pathology &amp; Surgery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3917B4BC-644E-45B6-ACCC-515F9C235B39}" type="slidenum">
              <a:rPr lang="en-US" altLang="en-US" sz="933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 sz="933">
              <a:solidFill>
                <a:srgbClr val="000000"/>
              </a:solidFill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524000" y="5471585"/>
            <a:ext cx="9144000" cy="13737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8918" name="Picture 2" descr="C:\Users\Public\Documents\Path Images\People, housestaff\S,Fred,Jeff,Fritz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284" y="1388534"/>
            <a:ext cx="7499349" cy="531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66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Times" panose="02020603050405020304" pitchFamily="18" charset="0"/>
                <a:ea typeface="MS PGothic" panose="020B0600070205080204" pitchFamily="34" charset="-128"/>
              </a:rPr>
              <a:t>Sarcoma Multidisciplinary Care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2182284" y="1722967"/>
            <a:ext cx="7770283" cy="4233333"/>
          </a:xfrm>
        </p:spPr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UCLA </a:t>
            </a:r>
            <a:r>
              <a:rPr lang="en-US" altLang="en-US">
                <a:solidFill>
                  <a:srgbClr val="536895"/>
                </a:solidFill>
                <a:ea typeface="MS PGothic" panose="020B0600070205080204" pitchFamily="34" charset="-128"/>
              </a:rPr>
              <a:t>Sarcom</a:t>
            </a:r>
            <a:r>
              <a:rPr lang="en-US" altLang="en-US">
                <a:ea typeface="MS PGothic" panose="020B0600070205080204" pitchFamily="34" charset="-128"/>
              </a:rPr>
              <a:t>a Program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C623A5D-C182-447A-A151-0DB064915AEC}" type="slidenum">
              <a:rPr lang="en-US" altLang="en-US" sz="933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sz="933">
              <a:solidFill>
                <a:srgbClr val="000000"/>
              </a:solidFill>
            </a:endParaRPr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284" y="2421467"/>
            <a:ext cx="8128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459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C679E31B-1AAC-43A1-AAA4-B6ECCF7EB5EC}" type="slidenum">
              <a:rPr lang="en-US" altLang="en-US" sz="933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sz="933">
              <a:solidFill>
                <a:srgbClr val="000000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981200" y="954617"/>
            <a:ext cx="36068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556">
              <a:solidFill>
                <a:srgbClr val="FFFFFF"/>
              </a:solidFill>
              <a:latin typeface="Times New Roman" panose="02020603050405020304" pitchFamily="18" charset="0"/>
              <a:ea typeface="ＭＳ Ｐゴシック"/>
            </a:endParaRPr>
          </a:p>
        </p:txBody>
      </p:sp>
      <p:sp>
        <p:nvSpPr>
          <p:cNvPr id="6" name="AutoShape 5"/>
          <p:cNvSpPr>
            <a:spLocks noChangeAspect="1" noChangeArrowheads="1" noTextEdit="1"/>
          </p:cNvSpPr>
          <p:nvPr/>
        </p:nvSpPr>
        <p:spPr bwMode="auto">
          <a:xfrm>
            <a:off x="6604000" y="618067"/>
            <a:ext cx="36068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556">
              <a:solidFill>
                <a:srgbClr val="FFFFFF"/>
              </a:solidFill>
              <a:latin typeface="Times New Roman" panose="02020603050405020304" pitchFamily="18" charset="0"/>
              <a:ea typeface="ＭＳ Ｐゴシック"/>
            </a:endParaRPr>
          </a:p>
        </p:txBody>
      </p:sp>
      <p:sp>
        <p:nvSpPr>
          <p:cNvPr id="7" name="AutoShape 6"/>
          <p:cNvSpPr>
            <a:spLocks noChangeAspect="1" noChangeArrowheads="1" noTextEdit="1"/>
          </p:cNvSpPr>
          <p:nvPr/>
        </p:nvSpPr>
        <p:spPr bwMode="auto">
          <a:xfrm>
            <a:off x="2463800" y="505884"/>
            <a:ext cx="36068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556">
              <a:solidFill>
                <a:srgbClr val="FFFFFF"/>
              </a:solidFill>
              <a:latin typeface="Times New Roman" panose="02020603050405020304" pitchFamily="18" charset="0"/>
              <a:ea typeface="ＭＳ Ｐゴシック"/>
            </a:endParaRPr>
          </a:p>
        </p:txBody>
      </p:sp>
      <p:sp>
        <p:nvSpPr>
          <p:cNvPr id="40967" name="Rectangle 9"/>
          <p:cNvSpPr>
            <a:spLocks noChangeArrowheads="1"/>
          </p:cNvSpPr>
          <p:nvPr/>
        </p:nvSpPr>
        <p:spPr bwMode="auto">
          <a:xfrm>
            <a:off x="5979585" y="3012018"/>
            <a:ext cx="1629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FFFF00"/>
              </a:solidFill>
            </a:endParaRPr>
          </a:p>
        </p:txBody>
      </p:sp>
      <p:sp>
        <p:nvSpPr>
          <p:cNvPr id="10" name="_s185348"/>
          <p:cNvSpPr>
            <a:spLocks noChangeArrowheads="1" noTextEdit="1"/>
          </p:cNvSpPr>
          <p:nvPr/>
        </p:nvSpPr>
        <p:spPr bwMode="auto">
          <a:xfrm>
            <a:off x="5469467" y="980018"/>
            <a:ext cx="1276351" cy="1159933"/>
          </a:xfrm>
          <a:prstGeom prst="ellipse">
            <a:avLst/>
          </a:prstGeom>
          <a:solidFill>
            <a:schemeClr val="accent2"/>
          </a:solidFill>
          <a:ln w="11049">
            <a:solidFill>
              <a:srgbClr val="FFC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556">
              <a:solidFill>
                <a:srgbClr val="FFFFFF"/>
              </a:solidFill>
              <a:latin typeface="Times New Roman" panose="02020603050405020304" pitchFamily="18" charset="0"/>
              <a:ea typeface="ＭＳ Ｐゴシック"/>
            </a:endParaRPr>
          </a:p>
        </p:txBody>
      </p:sp>
      <p:sp>
        <p:nvSpPr>
          <p:cNvPr id="11" name="_s185349"/>
          <p:cNvSpPr>
            <a:spLocks noChangeArrowheads="1"/>
          </p:cNvSpPr>
          <p:nvPr/>
        </p:nvSpPr>
        <p:spPr bwMode="auto">
          <a:xfrm>
            <a:off x="5469467" y="615951"/>
            <a:ext cx="1276351" cy="28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244" b="1">
                <a:solidFill>
                  <a:srgbClr val="000000"/>
                </a:solidFill>
                <a:latin typeface="Arial" panose="020B0604020202020204" pitchFamily="34" charset="0"/>
              </a:rPr>
              <a:t>Surgical Oncology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469467" y="1270000"/>
            <a:ext cx="1276351" cy="66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1244" dirty="0">
                <a:solidFill>
                  <a:srgbClr val="FFFFFF"/>
                </a:solidFill>
                <a:latin typeface="Arial" panose="020B0604020202020204" pitchFamily="34" charset="0"/>
              </a:rPr>
              <a:t>Eilber      </a:t>
            </a:r>
            <a:r>
              <a:rPr lang="en-US" altLang="en-US" sz="1244" dirty="0" err="1">
                <a:solidFill>
                  <a:srgbClr val="FFFFFF"/>
                </a:solidFill>
                <a:latin typeface="Arial" panose="020B0604020202020204" pitchFamily="34" charset="0"/>
              </a:rPr>
              <a:t>Kadera</a:t>
            </a:r>
            <a:r>
              <a:rPr lang="en-US" altLang="en-US" sz="1244" dirty="0">
                <a:solidFill>
                  <a:srgbClr val="FFFFFF"/>
                </a:solidFill>
                <a:latin typeface="Arial" panose="020B0604020202020204" pitchFamily="34" charset="0"/>
              </a:rPr>
              <a:t>  Crompton</a:t>
            </a:r>
          </a:p>
        </p:txBody>
      </p:sp>
      <p:sp>
        <p:nvSpPr>
          <p:cNvPr id="13" name="_s185354"/>
          <p:cNvSpPr>
            <a:spLocks noChangeArrowheads="1" noTextEdit="1"/>
          </p:cNvSpPr>
          <p:nvPr/>
        </p:nvSpPr>
        <p:spPr bwMode="auto">
          <a:xfrm>
            <a:off x="3553885" y="1809752"/>
            <a:ext cx="1274233" cy="1162049"/>
          </a:xfrm>
          <a:prstGeom prst="ellipse">
            <a:avLst/>
          </a:prstGeom>
          <a:solidFill>
            <a:schemeClr val="accent2"/>
          </a:solidFill>
          <a:ln w="11049">
            <a:solidFill>
              <a:srgbClr val="FFC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556">
              <a:solidFill>
                <a:srgbClr val="FFFFFF"/>
              </a:solidFill>
              <a:latin typeface="Times New Roman" panose="02020603050405020304" pitchFamily="18" charset="0"/>
              <a:ea typeface="ＭＳ Ｐゴシック"/>
            </a:endParaRPr>
          </a:p>
        </p:txBody>
      </p:sp>
      <p:sp>
        <p:nvSpPr>
          <p:cNvPr id="14" name="_s185355"/>
          <p:cNvSpPr>
            <a:spLocks noChangeArrowheads="1"/>
          </p:cNvSpPr>
          <p:nvPr/>
        </p:nvSpPr>
        <p:spPr bwMode="auto">
          <a:xfrm>
            <a:off x="3600451" y="1295401"/>
            <a:ext cx="1341967" cy="45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244" b="1">
                <a:solidFill>
                  <a:srgbClr val="000000"/>
                </a:solidFill>
                <a:latin typeface="Arial" panose="020B0604020202020204" pitchFamily="34" charset="0"/>
              </a:rPr>
              <a:t>Orthopedic Oncology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532718" y="2106085"/>
            <a:ext cx="1274233" cy="66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1244" dirty="0">
                <a:solidFill>
                  <a:srgbClr val="FFFFFF"/>
                </a:solidFill>
                <a:latin typeface="Arial" panose="020B0604020202020204" pitchFamily="34" charset="0"/>
              </a:rPr>
              <a:t>Bernthal Bukata </a:t>
            </a:r>
            <a:r>
              <a:rPr lang="en-US" altLang="en-US" sz="1244" dirty="0" err="1">
                <a:solidFill>
                  <a:srgbClr val="FFFFFF"/>
                </a:solidFill>
                <a:latin typeface="Arial" panose="020B0604020202020204" pitchFamily="34" charset="0"/>
              </a:rPr>
              <a:t>Hornicek</a:t>
            </a:r>
            <a:endParaRPr lang="en-US" altLang="en-US" sz="1244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_s185359"/>
          <p:cNvSpPr>
            <a:spLocks noChangeArrowheads="1" noTextEdit="1"/>
          </p:cNvSpPr>
          <p:nvPr/>
        </p:nvSpPr>
        <p:spPr bwMode="auto">
          <a:xfrm>
            <a:off x="3553885" y="3680885"/>
            <a:ext cx="1274233" cy="1162049"/>
          </a:xfrm>
          <a:prstGeom prst="ellipse">
            <a:avLst/>
          </a:prstGeom>
          <a:solidFill>
            <a:schemeClr val="accent2"/>
          </a:solidFill>
          <a:ln w="11049">
            <a:solidFill>
              <a:srgbClr val="FFC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556">
              <a:solidFill>
                <a:srgbClr val="FFFFFF"/>
              </a:solidFill>
              <a:latin typeface="Times New Roman" panose="02020603050405020304" pitchFamily="18" charset="0"/>
              <a:ea typeface="ＭＳ Ｐゴシック"/>
            </a:endParaRPr>
          </a:p>
        </p:txBody>
      </p:sp>
      <p:sp>
        <p:nvSpPr>
          <p:cNvPr id="17" name="_s185360"/>
          <p:cNvSpPr>
            <a:spLocks noChangeArrowheads="1"/>
          </p:cNvSpPr>
          <p:nvPr/>
        </p:nvSpPr>
        <p:spPr bwMode="auto">
          <a:xfrm>
            <a:off x="3553885" y="3316818"/>
            <a:ext cx="127423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244" b="1">
                <a:solidFill>
                  <a:srgbClr val="000000"/>
                </a:solidFill>
                <a:latin typeface="Arial" panose="020B0604020202020204" pitchFamily="34" charset="0"/>
              </a:rPr>
              <a:t>Radiation Oncology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532718" y="3987800"/>
            <a:ext cx="1274233" cy="28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1244" dirty="0" err="1">
                <a:solidFill>
                  <a:srgbClr val="FFFFFF"/>
                </a:solidFill>
                <a:latin typeface="Arial" panose="020B0604020202020204" pitchFamily="34" charset="0"/>
              </a:rPr>
              <a:t>Kalbasi</a:t>
            </a:r>
            <a:endParaRPr lang="en-US" altLang="en-US" sz="1244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_s185364"/>
          <p:cNvSpPr>
            <a:spLocks noChangeArrowheads="1" noTextEdit="1"/>
          </p:cNvSpPr>
          <p:nvPr/>
        </p:nvSpPr>
        <p:spPr bwMode="auto">
          <a:xfrm>
            <a:off x="5492751" y="4677833"/>
            <a:ext cx="1276349" cy="1162051"/>
          </a:xfrm>
          <a:prstGeom prst="ellipse">
            <a:avLst/>
          </a:prstGeom>
          <a:solidFill>
            <a:schemeClr val="accent2"/>
          </a:solidFill>
          <a:ln w="11049">
            <a:solidFill>
              <a:srgbClr val="FFC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556">
              <a:solidFill>
                <a:srgbClr val="FFFFFF"/>
              </a:solidFill>
              <a:latin typeface="Times New Roman" panose="02020603050405020304" pitchFamily="18" charset="0"/>
              <a:ea typeface="ＭＳ Ｐゴシック"/>
            </a:endParaRPr>
          </a:p>
        </p:txBody>
      </p:sp>
      <p:sp>
        <p:nvSpPr>
          <p:cNvPr id="20" name="_s185365"/>
          <p:cNvSpPr>
            <a:spLocks noChangeArrowheads="1"/>
          </p:cNvSpPr>
          <p:nvPr/>
        </p:nvSpPr>
        <p:spPr bwMode="auto">
          <a:xfrm>
            <a:off x="5469467" y="4237567"/>
            <a:ext cx="1276351" cy="28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244" b="1" dirty="0">
                <a:solidFill>
                  <a:srgbClr val="000000"/>
                </a:solidFill>
                <a:latin typeface="Arial" panose="020B0604020202020204" pitchFamily="34" charset="0"/>
              </a:rPr>
              <a:t>Radiology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492751" y="4906434"/>
            <a:ext cx="1276349" cy="66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1244">
                <a:solidFill>
                  <a:srgbClr val="FFFFFF"/>
                </a:solidFill>
                <a:latin typeface="Arial" panose="020B0604020202020204" pitchFamily="34" charset="0"/>
              </a:rPr>
              <a:t>Seeger </a:t>
            </a:r>
            <a:r>
              <a:rPr lang="en-US" altLang="en-US" sz="1244" dirty="0" err="1">
                <a:solidFill>
                  <a:srgbClr val="FFFFFF"/>
                </a:solidFill>
                <a:latin typeface="Arial" panose="020B0604020202020204" pitchFamily="34" charset="0"/>
              </a:rPr>
              <a:t>Motamedi</a:t>
            </a:r>
            <a:r>
              <a:rPr lang="en-US" altLang="en-US" sz="1244" dirty="0">
                <a:solidFill>
                  <a:srgbClr val="FFFFFF"/>
                </a:solidFill>
                <a:latin typeface="Arial" panose="020B0604020202020204" pitchFamily="34" charset="0"/>
              </a:rPr>
              <a:t> Levine</a:t>
            </a:r>
          </a:p>
        </p:txBody>
      </p:sp>
      <p:sp>
        <p:nvSpPr>
          <p:cNvPr id="22" name="_s185370"/>
          <p:cNvSpPr>
            <a:spLocks noChangeArrowheads="1" noTextEdit="1"/>
          </p:cNvSpPr>
          <p:nvPr/>
        </p:nvSpPr>
        <p:spPr bwMode="auto">
          <a:xfrm>
            <a:off x="7385052" y="3702051"/>
            <a:ext cx="1274233" cy="1159933"/>
          </a:xfrm>
          <a:prstGeom prst="ellipse">
            <a:avLst/>
          </a:prstGeom>
          <a:solidFill>
            <a:schemeClr val="accent2"/>
          </a:solidFill>
          <a:ln w="11049">
            <a:solidFill>
              <a:srgbClr val="FFC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556">
              <a:solidFill>
                <a:srgbClr val="FFFFFF"/>
              </a:solidFill>
              <a:latin typeface="Times New Roman" panose="02020603050405020304" pitchFamily="18" charset="0"/>
              <a:ea typeface="ＭＳ Ｐゴシック"/>
            </a:endParaRPr>
          </a:p>
        </p:txBody>
      </p:sp>
      <p:sp>
        <p:nvSpPr>
          <p:cNvPr id="23" name="_s185371"/>
          <p:cNvSpPr>
            <a:spLocks noChangeArrowheads="1"/>
          </p:cNvSpPr>
          <p:nvPr/>
        </p:nvSpPr>
        <p:spPr bwMode="auto">
          <a:xfrm>
            <a:off x="7385052" y="3337985"/>
            <a:ext cx="1274233" cy="28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244" b="1" dirty="0">
                <a:solidFill>
                  <a:srgbClr val="000000"/>
                </a:solidFill>
                <a:latin typeface="Arial" panose="020B0604020202020204" pitchFamily="34" charset="0"/>
              </a:rPr>
              <a:t>Pathology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7385052" y="4032251"/>
            <a:ext cx="1274233" cy="57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1244">
                <a:solidFill>
                  <a:srgbClr val="FFFFFF"/>
                </a:solidFill>
                <a:latin typeface="Arial" panose="020B0604020202020204" pitchFamily="34" charset="0"/>
              </a:rPr>
              <a:t>Nelson    </a:t>
            </a:r>
          </a:p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1244">
                <a:solidFill>
                  <a:srgbClr val="FFFFFF"/>
                </a:solidFill>
                <a:latin typeface="Arial" panose="020B0604020202020204" pitchFamily="34" charset="0"/>
              </a:rPr>
              <a:t>Dry</a:t>
            </a:r>
          </a:p>
        </p:txBody>
      </p:sp>
      <p:grpSp>
        <p:nvGrpSpPr>
          <p:cNvPr id="40983" name="Group 27"/>
          <p:cNvGrpSpPr>
            <a:grpSpLocks/>
          </p:cNvGrpSpPr>
          <p:nvPr/>
        </p:nvGrpSpPr>
        <p:grpSpPr bwMode="auto">
          <a:xfrm>
            <a:off x="7459134" y="1390651"/>
            <a:ext cx="1274233" cy="1449916"/>
            <a:chOff x="3636" y="885"/>
            <a:chExt cx="905" cy="1288"/>
          </a:xfrm>
        </p:grpSpPr>
        <p:sp>
          <p:nvSpPr>
            <p:cNvPr id="26" name="_s185376"/>
            <p:cNvSpPr>
              <a:spLocks noChangeArrowheads="1" noTextEdit="1"/>
            </p:cNvSpPr>
            <p:nvPr/>
          </p:nvSpPr>
          <p:spPr bwMode="auto">
            <a:xfrm>
              <a:off x="3636" y="1143"/>
              <a:ext cx="905" cy="1030"/>
            </a:xfrm>
            <a:prstGeom prst="ellipse">
              <a:avLst/>
            </a:prstGeom>
            <a:solidFill>
              <a:schemeClr val="accent2"/>
            </a:solidFill>
            <a:ln w="11049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556">
                <a:solidFill>
                  <a:srgbClr val="FFFFFF"/>
                </a:solidFill>
                <a:latin typeface="Times New Roman" panose="02020603050405020304" pitchFamily="18" charset="0"/>
                <a:ea typeface="ＭＳ Ｐゴシック"/>
              </a:endParaRPr>
            </a:p>
          </p:txBody>
        </p:sp>
        <p:sp>
          <p:nvSpPr>
            <p:cNvPr id="27" name="_s185377"/>
            <p:cNvSpPr>
              <a:spLocks noChangeArrowheads="1"/>
            </p:cNvSpPr>
            <p:nvPr/>
          </p:nvSpPr>
          <p:spPr bwMode="auto">
            <a:xfrm>
              <a:off x="3636" y="885"/>
              <a:ext cx="905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44" b="1">
                  <a:solidFill>
                    <a:srgbClr val="000000"/>
                  </a:solidFill>
                  <a:latin typeface="Arial" panose="020B0604020202020204" pitchFamily="34" charset="0"/>
                </a:rPr>
                <a:t>Medical Oncology</a:t>
              </a:r>
            </a:p>
          </p:txBody>
        </p:sp>
      </p:grp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092701" y="2931584"/>
            <a:ext cx="2298700" cy="28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1244">
                <a:solidFill>
                  <a:srgbClr val="FFFF00"/>
                </a:solidFill>
                <a:latin typeface="Arial" panose="020B0604020202020204" pitchFamily="34" charset="0"/>
              </a:rPr>
              <a:t>UCLA</a:t>
            </a:r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7478185" y="2034118"/>
            <a:ext cx="1274233" cy="4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1244">
                <a:solidFill>
                  <a:srgbClr val="FFFFFF"/>
                </a:solidFill>
                <a:latin typeface="Arial" panose="020B0604020202020204" pitchFamily="34" charset="0"/>
              </a:rPr>
              <a:t>Chmielowski Singh</a:t>
            </a:r>
          </a:p>
        </p:txBody>
      </p:sp>
      <p:grpSp>
        <p:nvGrpSpPr>
          <p:cNvPr id="40986" name="Group 33"/>
          <p:cNvGrpSpPr>
            <a:grpSpLocks/>
          </p:cNvGrpSpPr>
          <p:nvPr/>
        </p:nvGrpSpPr>
        <p:grpSpPr bwMode="auto">
          <a:xfrm>
            <a:off x="5539318" y="2715686"/>
            <a:ext cx="1274233" cy="1159933"/>
            <a:chOff x="2427" y="1824"/>
            <a:chExt cx="905" cy="1030"/>
          </a:xfrm>
        </p:grpSpPr>
        <p:sp>
          <p:nvSpPr>
            <p:cNvPr id="31" name="_s185370"/>
            <p:cNvSpPr>
              <a:spLocks noChangeArrowheads="1" noTextEdit="1"/>
            </p:cNvSpPr>
            <p:nvPr/>
          </p:nvSpPr>
          <p:spPr bwMode="auto">
            <a:xfrm>
              <a:off x="2427" y="1824"/>
              <a:ext cx="905" cy="1030"/>
            </a:xfrm>
            <a:prstGeom prst="ellipse">
              <a:avLst/>
            </a:prstGeom>
            <a:solidFill>
              <a:srgbClr val="0062AC"/>
            </a:solidFill>
            <a:ln w="11049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556">
                <a:solidFill>
                  <a:srgbClr val="FFFFFF"/>
                </a:solidFill>
                <a:latin typeface="Times New Roman" panose="02020603050405020304" pitchFamily="18" charset="0"/>
                <a:ea typeface="ＭＳ Ｐゴシック"/>
              </a:endParaRPr>
            </a:p>
          </p:txBody>
        </p:sp>
        <p:sp>
          <p:nvSpPr>
            <p:cNvPr id="41008" name="Text Box 35"/>
            <p:cNvSpPr txBox="1">
              <a:spLocks noChangeArrowheads="1"/>
            </p:cNvSpPr>
            <p:nvPr/>
          </p:nvSpPr>
          <p:spPr bwMode="auto">
            <a:xfrm>
              <a:off x="2427" y="1860"/>
              <a:ext cx="905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1219170" fontAlgn="base">
                <a:spcBef>
                  <a:spcPct val="50000"/>
                </a:spcBef>
                <a:spcAft>
                  <a:spcPct val="0"/>
                </a:spcAft>
              </a:pPr>
              <a:endParaRPr lang="en-US" altLang="en-US" sz="667" b="1">
                <a:solidFill>
                  <a:srgbClr val="FFFFFF"/>
                </a:solidFill>
              </a:endParaRPr>
            </a:p>
            <a:p>
              <a:pPr algn="ctr" defTabSz="121917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FFFFFF"/>
                  </a:solidFill>
                </a:rPr>
                <a:t>UCLA Sarcoma Program</a:t>
              </a:r>
            </a:p>
          </p:txBody>
        </p:sp>
      </p:grpSp>
      <p:grpSp>
        <p:nvGrpSpPr>
          <p:cNvPr id="40987" name="Group 36"/>
          <p:cNvGrpSpPr>
            <a:grpSpLocks/>
          </p:cNvGrpSpPr>
          <p:nvPr/>
        </p:nvGrpSpPr>
        <p:grpSpPr bwMode="auto">
          <a:xfrm>
            <a:off x="8976784" y="550334"/>
            <a:ext cx="1691216" cy="1449917"/>
            <a:chOff x="4560" y="1632"/>
            <a:chExt cx="1200" cy="1288"/>
          </a:xfrm>
        </p:grpSpPr>
        <p:grpSp>
          <p:nvGrpSpPr>
            <p:cNvPr id="41003" name="Group 37"/>
            <p:cNvGrpSpPr>
              <a:grpSpLocks/>
            </p:cNvGrpSpPr>
            <p:nvPr/>
          </p:nvGrpSpPr>
          <p:grpSpPr bwMode="auto">
            <a:xfrm>
              <a:off x="4704" y="1632"/>
              <a:ext cx="905" cy="1288"/>
              <a:chOff x="3636" y="885"/>
              <a:chExt cx="905" cy="1288"/>
            </a:xfrm>
          </p:grpSpPr>
          <p:sp>
            <p:nvSpPr>
              <p:cNvPr id="36" name="_s185376"/>
              <p:cNvSpPr>
                <a:spLocks noChangeArrowheads="1" noTextEdit="1"/>
              </p:cNvSpPr>
              <p:nvPr/>
            </p:nvSpPr>
            <p:spPr bwMode="auto">
              <a:xfrm>
                <a:off x="3636" y="1143"/>
                <a:ext cx="903" cy="1030"/>
              </a:xfrm>
              <a:prstGeom prst="ellipse">
                <a:avLst/>
              </a:prstGeom>
              <a:solidFill>
                <a:schemeClr val="accent2"/>
              </a:solidFill>
              <a:ln w="11049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556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/>
                </a:endParaRPr>
              </a:p>
            </p:txBody>
          </p:sp>
          <p:sp>
            <p:nvSpPr>
              <p:cNvPr id="37" name="_s185377"/>
              <p:cNvSpPr>
                <a:spLocks noChangeArrowheads="1"/>
              </p:cNvSpPr>
              <p:nvPr/>
            </p:nvSpPr>
            <p:spPr bwMode="auto">
              <a:xfrm>
                <a:off x="3636" y="885"/>
                <a:ext cx="903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244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Pediatric Oncology</a:t>
                </a:r>
              </a:p>
            </p:txBody>
          </p:sp>
        </p:grpSp>
        <p:sp>
          <p:nvSpPr>
            <p:cNvPr id="35" name="Text Box 40"/>
            <p:cNvSpPr txBox="1">
              <a:spLocks noChangeArrowheads="1"/>
            </p:cNvSpPr>
            <p:nvPr/>
          </p:nvSpPr>
          <p:spPr bwMode="auto">
            <a:xfrm>
              <a:off x="4560" y="2260"/>
              <a:ext cx="120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defTabSz="1219170" fontAlgn="base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44">
                  <a:solidFill>
                    <a:srgbClr val="FFFFFF"/>
                  </a:solidFill>
                  <a:latin typeface="Arial" panose="020B0604020202020204" pitchFamily="34" charset="0"/>
                </a:rPr>
                <a:t>Federman</a:t>
              </a:r>
            </a:p>
          </p:txBody>
        </p:sp>
      </p:grpSp>
      <p:grpSp>
        <p:nvGrpSpPr>
          <p:cNvPr id="40988" name="Group 41"/>
          <p:cNvGrpSpPr>
            <a:grpSpLocks/>
          </p:cNvGrpSpPr>
          <p:nvPr/>
        </p:nvGrpSpPr>
        <p:grpSpPr bwMode="auto">
          <a:xfrm>
            <a:off x="1653117" y="615951"/>
            <a:ext cx="1691216" cy="1449916"/>
            <a:chOff x="4562" y="1632"/>
            <a:chExt cx="1200" cy="1288"/>
          </a:xfrm>
        </p:grpSpPr>
        <p:grpSp>
          <p:nvGrpSpPr>
            <p:cNvPr id="40999" name="Group 42"/>
            <p:cNvGrpSpPr>
              <a:grpSpLocks/>
            </p:cNvGrpSpPr>
            <p:nvPr/>
          </p:nvGrpSpPr>
          <p:grpSpPr bwMode="auto">
            <a:xfrm>
              <a:off x="4704" y="1632"/>
              <a:ext cx="905" cy="1288"/>
              <a:chOff x="3636" y="885"/>
              <a:chExt cx="905" cy="1288"/>
            </a:xfrm>
          </p:grpSpPr>
          <p:sp>
            <p:nvSpPr>
              <p:cNvPr id="41" name="_s185376"/>
              <p:cNvSpPr>
                <a:spLocks noChangeArrowheads="1" noTextEdit="1"/>
              </p:cNvSpPr>
              <p:nvPr/>
            </p:nvSpPr>
            <p:spPr bwMode="auto">
              <a:xfrm>
                <a:off x="3638" y="1143"/>
                <a:ext cx="901" cy="1030"/>
              </a:xfrm>
              <a:prstGeom prst="ellipse">
                <a:avLst/>
              </a:prstGeom>
              <a:solidFill>
                <a:schemeClr val="accent2"/>
              </a:solidFill>
              <a:ln w="11049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556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/>
                </a:endParaRPr>
              </a:p>
            </p:txBody>
          </p:sp>
          <p:sp>
            <p:nvSpPr>
              <p:cNvPr id="42" name="_s185377"/>
              <p:cNvSpPr>
                <a:spLocks noChangeArrowheads="1"/>
              </p:cNvSpPr>
              <p:nvPr/>
            </p:nvSpPr>
            <p:spPr bwMode="auto">
              <a:xfrm>
                <a:off x="3638" y="885"/>
                <a:ext cx="901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244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Thoracic Surgery</a:t>
                </a:r>
              </a:p>
            </p:txBody>
          </p:sp>
        </p:grpSp>
        <p:sp>
          <p:nvSpPr>
            <p:cNvPr id="40" name="Text Box 45"/>
            <p:cNvSpPr txBox="1">
              <a:spLocks noChangeArrowheads="1"/>
            </p:cNvSpPr>
            <p:nvPr/>
          </p:nvSpPr>
          <p:spPr bwMode="auto">
            <a:xfrm>
              <a:off x="4562" y="2145"/>
              <a:ext cx="1200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defTabSz="1219170" fontAlgn="base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44" dirty="0">
                  <a:solidFill>
                    <a:srgbClr val="FFFFFF"/>
                  </a:solidFill>
                  <a:latin typeface="Arial" panose="020B0604020202020204" pitchFamily="34" charset="0"/>
                </a:rPr>
                <a:t>Lee</a:t>
              </a:r>
            </a:p>
            <a:p>
              <a:pPr algn="ctr" defTabSz="1219170" fontAlgn="base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44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Yanagawa</a:t>
              </a:r>
              <a:endParaRPr lang="en-US" altLang="en-US" sz="1244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989" name="Group 46"/>
          <p:cNvGrpSpPr>
            <a:grpSpLocks/>
          </p:cNvGrpSpPr>
          <p:nvPr/>
        </p:nvGrpSpPr>
        <p:grpSpPr bwMode="auto">
          <a:xfrm>
            <a:off x="1727201" y="4366684"/>
            <a:ext cx="1691217" cy="1456267"/>
            <a:chOff x="-8" y="2927"/>
            <a:chExt cx="1200" cy="1293"/>
          </a:xfrm>
        </p:grpSpPr>
        <p:grpSp>
          <p:nvGrpSpPr>
            <p:cNvPr id="40995" name="Group 47"/>
            <p:cNvGrpSpPr>
              <a:grpSpLocks/>
            </p:cNvGrpSpPr>
            <p:nvPr/>
          </p:nvGrpSpPr>
          <p:grpSpPr bwMode="auto">
            <a:xfrm>
              <a:off x="90" y="2927"/>
              <a:ext cx="1056" cy="1293"/>
              <a:chOff x="3582" y="780"/>
              <a:chExt cx="1056" cy="1293"/>
            </a:xfrm>
          </p:grpSpPr>
          <p:sp>
            <p:nvSpPr>
              <p:cNvPr id="46" name="_s185376"/>
              <p:cNvSpPr>
                <a:spLocks noChangeArrowheads="1" noTextEdit="1"/>
              </p:cNvSpPr>
              <p:nvPr/>
            </p:nvSpPr>
            <p:spPr bwMode="auto">
              <a:xfrm>
                <a:off x="3637" y="1043"/>
                <a:ext cx="903" cy="1030"/>
              </a:xfrm>
              <a:prstGeom prst="ellipse">
                <a:avLst/>
              </a:prstGeom>
              <a:solidFill>
                <a:schemeClr val="accent2"/>
              </a:solidFill>
              <a:ln w="11049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556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/>
                </a:endParaRPr>
              </a:p>
            </p:txBody>
          </p:sp>
          <p:sp>
            <p:nvSpPr>
              <p:cNvPr id="47" name="_s185377"/>
              <p:cNvSpPr>
                <a:spLocks noChangeArrowheads="1"/>
              </p:cNvSpPr>
              <p:nvPr/>
            </p:nvSpPr>
            <p:spPr bwMode="auto">
              <a:xfrm>
                <a:off x="3582" y="780"/>
                <a:ext cx="1056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244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GynOnc</a:t>
                </a:r>
                <a:endParaRPr lang="en-US" altLang="en-US" sz="1244" b="1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0996" name="Text Box 50"/>
            <p:cNvSpPr txBox="1">
              <a:spLocks noChangeArrowheads="1"/>
            </p:cNvSpPr>
            <p:nvPr/>
          </p:nvSpPr>
          <p:spPr bwMode="auto">
            <a:xfrm>
              <a:off x="-8" y="3489"/>
              <a:ext cx="1200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121917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>
                  <a:solidFill>
                    <a:srgbClr val="FFFFFF"/>
                  </a:solidFill>
                </a:rPr>
                <a:t>Cohen</a:t>
              </a:r>
            </a:p>
            <a:p>
              <a:pPr algn="ctr" defTabSz="1219170" fontAlgn="base">
                <a:spcBef>
                  <a:spcPct val="50000"/>
                </a:spcBef>
                <a:spcAft>
                  <a:spcPct val="0"/>
                </a:spcAft>
              </a:pPr>
              <a:endParaRPr lang="en-US" altLang="en-US" sz="1200">
                <a:solidFill>
                  <a:srgbClr val="FFFFFF"/>
                </a:solidFill>
              </a:endParaRPr>
            </a:p>
          </p:txBody>
        </p:sp>
      </p:grpSp>
      <p:grpSp>
        <p:nvGrpSpPr>
          <p:cNvPr id="40990" name="Group 51"/>
          <p:cNvGrpSpPr>
            <a:grpSpLocks/>
          </p:cNvGrpSpPr>
          <p:nvPr/>
        </p:nvGrpSpPr>
        <p:grpSpPr bwMode="auto">
          <a:xfrm>
            <a:off x="8976784" y="4366685"/>
            <a:ext cx="1691216" cy="1449916"/>
            <a:chOff x="4560" y="1532"/>
            <a:chExt cx="1200" cy="1288"/>
          </a:xfrm>
        </p:grpSpPr>
        <p:grpSp>
          <p:nvGrpSpPr>
            <p:cNvPr id="40991" name="Group 52"/>
            <p:cNvGrpSpPr>
              <a:grpSpLocks/>
            </p:cNvGrpSpPr>
            <p:nvPr/>
          </p:nvGrpSpPr>
          <p:grpSpPr bwMode="auto">
            <a:xfrm>
              <a:off x="4704" y="1532"/>
              <a:ext cx="904" cy="1288"/>
              <a:chOff x="3636" y="785"/>
              <a:chExt cx="904" cy="1288"/>
            </a:xfrm>
          </p:grpSpPr>
          <p:sp>
            <p:nvSpPr>
              <p:cNvPr id="51" name="_s185376"/>
              <p:cNvSpPr>
                <a:spLocks noChangeArrowheads="1" noTextEdit="1"/>
              </p:cNvSpPr>
              <p:nvPr/>
            </p:nvSpPr>
            <p:spPr bwMode="auto">
              <a:xfrm>
                <a:off x="3636" y="1043"/>
                <a:ext cx="904" cy="1030"/>
              </a:xfrm>
              <a:prstGeom prst="ellipse">
                <a:avLst/>
              </a:prstGeom>
              <a:solidFill>
                <a:schemeClr val="accent2"/>
              </a:solidFill>
              <a:ln w="11049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556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/>
                </a:endParaRPr>
              </a:p>
            </p:txBody>
          </p:sp>
          <p:sp>
            <p:nvSpPr>
              <p:cNvPr id="52" name="_s185377"/>
              <p:cNvSpPr>
                <a:spLocks noChangeArrowheads="1"/>
              </p:cNvSpPr>
              <p:nvPr/>
            </p:nvSpPr>
            <p:spPr bwMode="auto">
              <a:xfrm>
                <a:off x="3636" y="785"/>
                <a:ext cx="904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244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Nurse Coordinator</a:t>
                </a:r>
              </a:p>
            </p:txBody>
          </p:sp>
        </p:grpSp>
        <p:sp>
          <p:nvSpPr>
            <p:cNvPr id="50" name="Text Box 55"/>
            <p:cNvSpPr txBox="1">
              <a:spLocks noChangeArrowheads="1"/>
            </p:cNvSpPr>
            <p:nvPr/>
          </p:nvSpPr>
          <p:spPr bwMode="auto">
            <a:xfrm>
              <a:off x="4560" y="2152"/>
              <a:ext cx="120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defTabSz="1219170" fontAlgn="base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44">
                  <a:solidFill>
                    <a:srgbClr val="FFFFFF"/>
                  </a:solidFill>
                  <a:latin typeface="Arial" panose="020B0604020202020204" pitchFamily="34" charset="0"/>
                </a:rPr>
                <a:t>Brackert</a:t>
              </a:r>
              <a:endParaRPr lang="en-US" altLang="en-US" sz="1244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748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2347384" y="-12700"/>
            <a:ext cx="7770283" cy="476251"/>
          </a:xfrm>
        </p:spPr>
        <p:txBody>
          <a:bodyPr/>
          <a:lstStyle/>
          <a:p>
            <a:pPr algn="ctr"/>
            <a:r>
              <a:rPr lang="en-US" altLang="en-US">
                <a:latin typeface="Times" panose="02020603050405020304" pitchFamily="18" charset="0"/>
                <a:ea typeface="MS PGothic" panose="020B0600070205080204" pitchFamily="34" charset="-128"/>
              </a:rPr>
              <a:t>UCLA Sarcoma Program Annual Volume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382AB653-31B4-4B42-8B89-C6316F742FA5}" type="slidenum">
              <a:rPr lang="en-US" altLang="en-US" sz="933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z="933">
              <a:solidFill>
                <a:srgbClr val="000000"/>
              </a:solidFill>
            </a:endParaRPr>
          </a:p>
        </p:txBody>
      </p:sp>
      <p:graphicFrame>
        <p:nvGraphicFramePr>
          <p:cNvPr id="43012" name="Object 2"/>
          <p:cNvGraphicFramePr>
            <a:graphicFrameLocks noChangeAspect="1"/>
          </p:cNvGraphicFramePr>
          <p:nvPr/>
        </p:nvGraphicFramePr>
        <p:xfrm>
          <a:off x="1456268" y="328084"/>
          <a:ext cx="9666817" cy="6407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r:id="rId3" imgW="7248772" imgH="4810161" progId="Excel.Chart.8">
                  <p:embed/>
                </p:oleObj>
              </mc:Choice>
              <mc:Fallback>
                <p:oleObj r:id="rId3" imgW="7248772" imgH="4810161" progId="Excel.Chart.8">
                  <p:embed/>
                  <p:pic>
                    <p:nvPicPr>
                      <p:cNvPr id="4301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268" y="328084"/>
                        <a:ext cx="9666817" cy="64071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76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Disclosure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2250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Certis</a:t>
            </a:r>
            <a:r>
              <a:rPr lang="en-US" dirty="0"/>
              <a:t> Oncology – Scientific Advisory Board</a:t>
            </a:r>
          </a:p>
        </p:txBody>
      </p:sp>
    </p:spTree>
    <p:extLst>
      <p:ext uri="{BB962C8B-B14F-4D97-AF65-F5344CB8AC3E}">
        <p14:creationId xmlns:p14="http://schemas.microsoft.com/office/powerpoint/2010/main" val="2467306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727201" y="1329691"/>
            <a:ext cx="8479367" cy="635000"/>
          </a:xfrm>
        </p:spPr>
        <p:txBody>
          <a:bodyPr>
            <a:normAutofit fontScale="90000"/>
          </a:bodyPr>
          <a:lstStyle/>
          <a:p>
            <a:r>
              <a:rPr lang="en-US" altLang="en-US" sz="2667" dirty="0">
                <a:latin typeface="Times" panose="02020603050405020304" pitchFamily="18" charset="0"/>
                <a:ea typeface="MS PGothic" panose="020B0600070205080204" pitchFamily="34" charset="-128"/>
              </a:rPr>
              <a:t>Novel Approaches to the Management of Soft Tissue Sarcoma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294563" y="2205815"/>
            <a:ext cx="7770283" cy="4459816"/>
          </a:xfrm>
        </p:spPr>
        <p:txBody>
          <a:bodyPr>
            <a:normAutofit/>
          </a:bodyPr>
          <a:lstStyle/>
          <a:p>
            <a:pPr>
              <a:lnSpc>
                <a:spcPts val="1867"/>
              </a:lnSpc>
              <a:spcAft>
                <a:spcPts val="1600"/>
              </a:spcAft>
            </a:pPr>
            <a:r>
              <a:rPr lang="en-US" altLang="en-US" sz="2133" dirty="0">
                <a:ea typeface="MS PGothic" panose="020B0600070205080204" pitchFamily="34" charset="-128"/>
              </a:rPr>
              <a:t>Fritz Eilber MD – Surgical Oncology</a:t>
            </a:r>
          </a:p>
          <a:p>
            <a:pPr lvl="1">
              <a:lnSpc>
                <a:spcPts val="1867"/>
              </a:lnSpc>
              <a:spcAft>
                <a:spcPts val="1600"/>
              </a:spcAft>
            </a:pPr>
            <a:r>
              <a:rPr lang="en-US" altLang="en-US" sz="1867" dirty="0">
                <a:ea typeface="MS PGothic" panose="020B0600070205080204" pitchFamily="34" charset="-128"/>
              </a:rPr>
              <a:t>Introduction – Why Novel Approaches Needed</a:t>
            </a:r>
          </a:p>
          <a:p>
            <a:r>
              <a:rPr lang="en-US" altLang="en-US" sz="2133" dirty="0">
                <a:ea typeface="MS PGothic" panose="020B0600070205080204" pitchFamily="34" charset="-128"/>
              </a:rPr>
              <a:t>Arun Singh MD – Medical Oncology </a:t>
            </a:r>
          </a:p>
          <a:p>
            <a:pPr lvl="1">
              <a:spcAft>
                <a:spcPts val="1600"/>
              </a:spcAft>
            </a:pPr>
            <a:r>
              <a:rPr lang="en-US" altLang="en-US" sz="1867" dirty="0">
                <a:ea typeface="MS PGothic" panose="020B0600070205080204" pitchFamily="34" charset="-128"/>
              </a:rPr>
              <a:t>Adoptive Cellular Immunotherapy → Synovial Sarcoma</a:t>
            </a:r>
          </a:p>
          <a:p>
            <a:r>
              <a:rPr lang="en-US" altLang="en-US" sz="2133" dirty="0">
                <a:ea typeface="MS PGothic" panose="020B0600070205080204" pitchFamily="34" charset="-128"/>
              </a:rPr>
              <a:t>Anusha Kalbasi MD – Radiation Oncology</a:t>
            </a:r>
          </a:p>
          <a:p>
            <a:pPr lvl="1"/>
            <a:r>
              <a:rPr lang="en-US" altLang="en-US" dirty="0">
                <a:ea typeface="MS PGothic" panose="020B0600070205080204" pitchFamily="34" charset="-128"/>
              </a:rPr>
              <a:t> </a:t>
            </a:r>
            <a:r>
              <a:rPr lang="en-US" altLang="en-US" sz="1867" dirty="0" err="1">
                <a:ea typeface="MS PGothic" panose="020B0600070205080204" pitchFamily="34" charset="-128"/>
              </a:rPr>
              <a:t>Hypofractionated</a:t>
            </a:r>
            <a:r>
              <a:rPr lang="en-US" altLang="en-US" sz="1867" dirty="0">
                <a:ea typeface="MS PGothic" panose="020B0600070205080204" pitchFamily="34" charset="-128"/>
              </a:rPr>
              <a:t> Pre-Op Radiation Therapy	</a:t>
            </a:r>
          </a:p>
          <a:p>
            <a:pPr lvl="2">
              <a:spcAft>
                <a:spcPts val="1600"/>
              </a:spcAft>
            </a:pPr>
            <a:r>
              <a:rPr lang="en-US" altLang="en-US" sz="1867" dirty="0">
                <a:ea typeface="MS PGothic" panose="020B0600070205080204" pitchFamily="34" charset="-128"/>
              </a:rPr>
              <a:t>5 weeks </a:t>
            </a:r>
            <a:r>
              <a:rPr lang="en-US" altLang="en-US" sz="1867" dirty="0">
                <a:ea typeface="MS PGothic" panose="020B0600070205080204" pitchFamily="34" charset="-128"/>
                <a:sym typeface="Wingdings" panose="05000000000000000000" pitchFamily="2" charset="2"/>
              </a:rPr>
              <a:t> 5 days</a:t>
            </a:r>
          </a:p>
          <a:p>
            <a:r>
              <a:rPr lang="en-US" altLang="en-US" sz="2133" dirty="0">
                <a:ea typeface="MS PGothic" panose="020B0600070205080204" pitchFamily="34" charset="-128"/>
              </a:rPr>
              <a:t>Tara Russell MD MPH &amp; Irmina Elliott MD</a:t>
            </a:r>
          </a:p>
          <a:p>
            <a:pPr lvl="1"/>
            <a:r>
              <a:rPr lang="en-US" altLang="en-US" sz="1867" dirty="0">
                <a:ea typeface="MS PGothic" panose="020B0600070205080204" pitchFamily="34" charset="-128"/>
              </a:rPr>
              <a:t>Patient-Derived </a:t>
            </a:r>
            <a:r>
              <a:rPr lang="en-US" altLang="en-US" sz="1867" dirty="0" err="1">
                <a:ea typeface="MS PGothic" panose="020B0600070205080204" pitchFamily="34" charset="-128"/>
              </a:rPr>
              <a:t>Orthotopic</a:t>
            </a:r>
            <a:r>
              <a:rPr lang="en-US" altLang="en-US" sz="1867" dirty="0">
                <a:ea typeface="MS PGothic" panose="020B0600070205080204" pitchFamily="34" charset="-128"/>
              </a:rPr>
              <a:t> Xenografts (PDOX)</a:t>
            </a:r>
          </a:p>
          <a:p>
            <a:pPr lvl="2"/>
            <a:r>
              <a:rPr lang="en-US" altLang="en-US" sz="1867" dirty="0">
                <a:ea typeface="MS PGothic" panose="020B0600070205080204" pitchFamily="34" charset="-128"/>
              </a:rPr>
              <a:t>Personalized Oncology</a:t>
            </a:r>
          </a:p>
          <a:p>
            <a:pPr lvl="1"/>
            <a:endParaRPr lang="en-US" altLang="en-US" dirty="0">
              <a:ea typeface="MS PGothic" panose="020B0600070205080204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575" indent="-38099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23962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2133547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743131" indent="-304792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F324F27-4743-4C0E-B3D4-100D7DD6241D}" type="slidenum">
              <a:rPr lang="en-US" altLang="en-US" sz="933"/>
              <a:pPr/>
              <a:t>20</a:t>
            </a:fld>
            <a:endParaRPr lang="en-US" altLang="en-US" sz="933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426084"/>
            <a:ext cx="105156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Clinical Trials</a:t>
            </a:r>
          </a:p>
        </p:txBody>
      </p:sp>
    </p:spTree>
    <p:extLst>
      <p:ext uri="{BB962C8B-B14F-4D97-AF65-F5344CB8AC3E}">
        <p14:creationId xmlns:p14="http://schemas.microsoft.com/office/powerpoint/2010/main" val="3504369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28354-4A3F-46F6-B22B-5DB7044B5D30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25527" y="6059055"/>
            <a:ext cx="2660073" cy="646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69713"/>
            <a:ext cx="12192000" cy="115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654" y="1277282"/>
            <a:ext cx="9774860" cy="44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52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28354-4A3F-46F6-B22B-5DB7044B5D30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25527" y="6059055"/>
            <a:ext cx="2660073" cy="646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69713"/>
            <a:ext cx="12192000" cy="115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57" y="1213567"/>
            <a:ext cx="10506885" cy="42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528354-4A3F-46F6-B22B-5DB7044B5D30}" type="slidenum">
              <a:rPr kumimoji="0" lang="en-US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9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25527" y="6059055"/>
            <a:ext cx="2660073" cy="646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869713"/>
            <a:ext cx="12192000" cy="115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901" y="679196"/>
            <a:ext cx="5865626" cy="602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2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What We Have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071" y="2069467"/>
            <a:ext cx="7861663" cy="3721735"/>
          </a:xfrm>
        </p:spPr>
        <p:txBody>
          <a:bodyPr/>
          <a:lstStyle/>
          <a:p>
            <a:r>
              <a:rPr lang="en-US" dirty="0"/>
              <a:t>Surgical</a:t>
            </a:r>
          </a:p>
          <a:p>
            <a:pPr lvl="1"/>
            <a:r>
              <a:rPr lang="en-US" dirty="0"/>
              <a:t>Morbid → Less Morbid</a:t>
            </a:r>
          </a:p>
          <a:p>
            <a:r>
              <a:rPr lang="en-US" dirty="0"/>
              <a:t>Clinical Behavior</a:t>
            </a:r>
          </a:p>
          <a:p>
            <a:pPr lvl="1"/>
            <a:r>
              <a:rPr lang="en-US" dirty="0"/>
              <a:t>Recurrence and Survival Dependent on Many Factors</a:t>
            </a:r>
          </a:p>
          <a:p>
            <a:r>
              <a:rPr lang="en-US" dirty="0"/>
              <a:t>Pathologic Diversity</a:t>
            </a:r>
          </a:p>
          <a:p>
            <a:r>
              <a:rPr lang="en-US" dirty="0"/>
              <a:t>Importance of Multidisciplinary Sarcoma Program</a:t>
            </a:r>
          </a:p>
          <a:p>
            <a:r>
              <a:rPr lang="en-US" dirty="0"/>
              <a:t>Importance of Clinical Trials</a:t>
            </a:r>
          </a:p>
        </p:txBody>
      </p:sp>
    </p:spTree>
    <p:extLst>
      <p:ext uri="{BB962C8B-B14F-4D97-AF65-F5344CB8AC3E}">
        <p14:creationId xmlns:p14="http://schemas.microsoft.com/office/powerpoint/2010/main" val="982573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What We Have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071" y="2069467"/>
            <a:ext cx="7861663" cy="3721735"/>
          </a:xfrm>
        </p:spPr>
        <p:txBody>
          <a:bodyPr/>
          <a:lstStyle/>
          <a:p>
            <a:r>
              <a:rPr lang="en-US" dirty="0"/>
              <a:t>Surgical</a:t>
            </a:r>
          </a:p>
          <a:p>
            <a:pPr lvl="1"/>
            <a:r>
              <a:rPr lang="en-US" dirty="0"/>
              <a:t>Morbid → Less Morbid</a:t>
            </a:r>
          </a:p>
          <a:p>
            <a:r>
              <a:rPr lang="en-US" dirty="0"/>
              <a:t>Clinical Behavior</a:t>
            </a:r>
          </a:p>
          <a:p>
            <a:pPr lvl="1"/>
            <a:r>
              <a:rPr lang="en-US" dirty="0"/>
              <a:t>Recurrence and Survival Dependent on Many Factors</a:t>
            </a:r>
          </a:p>
          <a:p>
            <a:r>
              <a:rPr lang="en-US" dirty="0"/>
              <a:t>Pathologic Diversity</a:t>
            </a:r>
          </a:p>
          <a:p>
            <a:r>
              <a:rPr lang="en-US" dirty="0"/>
              <a:t>Importance of Multidisciplinary Sarcoma Program</a:t>
            </a:r>
          </a:p>
          <a:p>
            <a:r>
              <a:rPr lang="en-US" dirty="0"/>
              <a:t>Importance of Clinical Trials</a:t>
            </a:r>
          </a:p>
        </p:txBody>
      </p:sp>
    </p:spTree>
    <p:extLst>
      <p:ext uri="{BB962C8B-B14F-4D97-AF65-F5344CB8AC3E}">
        <p14:creationId xmlns:p14="http://schemas.microsoft.com/office/powerpoint/2010/main" val="3147218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2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22191" r="60083" b="7906"/>
          <a:stretch>
            <a:fillRect/>
          </a:stretch>
        </p:blipFill>
        <p:spPr bwMode="auto">
          <a:xfrm>
            <a:off x="5855225" y="1842862"/>
            <a:ext cx="2066325" cy="413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0" name="Picture 4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9" t="23302" r="16284" b="6796"/>
          <a:stretch>
            <a:fillRect/>
          </a:stretch>
        </p:blipFill>
        <p:spPr bwMode="auto">
          <a:xfrm>
            <a:off x="8299126" y="1842862"/>
            <a:ext cx="2238518" cy="413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3701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10875576"/>
              </p:ext>
            </p:extLst>
          </p:nvPr>
        </p:nvGraphicFramePr>
        <p:xfrm>
          <a:off x="3523923" y="1842862"/>
          <a:ext cx="1905105" cy="4132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Photo Editor Photo" r:id="rId4" imgW="7819048" imgH="16961905" progId="MSPhotoEd.3">
                  <p:embed/>
                </p:oleObj>
              </mc:Choice>
              <mc:Fallback>
                <p:oleObj name="Photo Editor Photo" r:id="rId4" imgW="7819048" imgH="16961905" progId="MSPhotoEd.3">
                  <p:embed/>
                  <p:pic>
                    <p:nvPicPr>
                      <p:cNvPr id="4137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3923" y="1842862"/>
                        <a:ext cx="1905105" cy="4132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3702" name="Object 6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244438873"/>
              </p:ext>
            </p:extLst>
          </p:nvPr>
        </p:nvGraphicFramePr>
        <p:xfrm>
          <a:off x="1607896" y="1842862"/>
          <a:ext cx="1399422" cy="4132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Photo Editor Photo" r:id="rId6" imgW="5266667" imgH="18219048" progId="MSPhotoEd.3">
                  <p:embed/>
                </p:oleObj>
              </mc:Choice>
              <mc:Fallback>
                <p:oleObj name="Photo Editor Photo" r:id="rId6" imgW="5266667" imgH="18219048" progId="MSPhotoEd.3">
                  <p:embed/>
                  <p:pic>
                    <p:nvPicPr>
                      <p:cNvPr id="4137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7896" y="1842862"/>
                        <a:ext cx="1399422" cy="4132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838200" y="765721"/>
            <a:ext cx="105156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2260397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1" name="Picture 3" descr="DFR Runner 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t="28673" r="8989" b="8820"/>
          <a:stretch/>
        </p:blipFill>
        <p:spPr bwMode="auto">
          <a:xfrm>
            <a:off x="8573958" y="1794755"/>
            <a:ext cx="2041791" cy="20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772" name="Picture 4" descr="DFR Runn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18841" r="50568" b="19621"/>
          <a:stretch/>
        </p:blipFill>
        <p:spPr bwMode="auto">
          <a:xfrm>
            <a:off x="7680151" y="3909553"/>
            <a:ext cx="2010197" cy="18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773" name="Picture 5" descr="DFR Runner 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28673" r="53932" b="8820"/>
          <a:stretch/>
        </p:blipFill>
        <p:spPr bwMode="auto">
          <a:xfrm>
            <a:off x="6443533" y="1794754"/>
            <a:ext cx="2043767" cy="203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7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5627" r="45833"/>
          <a:stretch>
            <a:fillRect/>
          </a:stretch>
        </p:blipFill>
        <p:spPr bwMode="auto">
          <a:xfrm>
            <a:off x="2420983" y="703209"/>
            <a:ext cx="1433107" cy="353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7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8" t="4324" r="41953" b="22594"/>
          <a:stretch>
            <a:fillRect/>
          </a:stretch>
        </p:blipFill>
        <p:spPr bwMode="auto">
          <a:xfrm>
            <a:off x="4045815" y="1917347"/>
            <a:ext cx="1423168" cy="31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77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6525" r="38333" b="21696"/>
          <a:stretch>
            <a:fillRect/>
          </a:stretch>
        </p:blipFill>
        <p:spPr bwMode="auto">
          <a:xfrm>
            <a:off x="2485071" y="4439202"/>
            <a:ext cx="1345208" cy="219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38200" y="765721"/>
            <a:ext cx="105156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2036257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7" name="Picture 3" descr="5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17923" r="2362" b="3810"/>
          <a:stretch/>
        </p:blipFill>
        <p:spPr bwMode="auto">
          <a:xfrm>
            <a:off x="4139020" y="1706879"/>
            <a:ext cx="6515100" cy="371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51" name="Picture 7" descr="C:\Documents and Settings\jeckardt\Desktop\Barron XR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707703"/>
            <a:ext cx="1608636" cy="37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38200" y="765721"/>
            <a:ext cx="105156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346088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2" descr="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3" r="30017" b="3448"/>
          <a:stretch>
            <a:fillRect/>
          </a:stretch>
        </p:blipFill>
        <p:spPr bwMode="auto">
          <a:xfrm>
            <a:off x="3463291" y="1800498"/>
            <a:ext cx="15097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55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533344"/>
              </p:ext>
            </p:extLst>
          </p:nvPr>
        </p:nvGraphicFramePr>
        <p:xfrm>
          <a:off x="5790566" y="1800498"/>
          <a:ext cx="2944813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Photo Editor Photo" r:id="rId4" imgW="8123810" imgH="12193702" progId="MSPhotoEd.3">
                  <p:embed/>
                </p:oleObj>
              </mc:Choice>
              <mc:Fallback>
                <p:oleObj name="Photo Editor Photo" r:id="rId4" imgW="8123810" imgH="12193702" progId="MSPhotoEd.3">
                  <p:embed/>
                  <p:pic>
                    <p:nvPicPr>
                      <p:cNvPr id="405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0566" y="1800498"/>
                        <a:ext cx="2944813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838200" y="765721"/>
            <a:ext cx="105156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3913446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Box 4"/>
          <p:cNvSpPr txBox="1">
            <a:spLocks noChangeArrowheads="1"/>
          </p:cNvSpPr>
          <p:nvPr/>
        </p:nvSpPr>
        <p:spPr bwMode="auto">
          <a:xfrm>
            <a:off x="2272121" y="957943"/>
            <a:ext cx="72115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Ringed PTFE Graft 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/>
              <a:t>Smaller than IVC to maintain higher flow velocities (12-14 mm)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/>
              <a:t>Maintain rings at anastomoses</a:t>
            </a:r>
          </a:p>
        </p:txBody>
      </p:sp>
      <p:pic>
        <p:nvPicPr>
          <p:cNvPr id="159748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84"/>
          <a:stretch/>
        </p:blipFill>
        <p:spPr bwMode="auto">
          <a:xfrm>
            <a:off x="288338" y="2317750"/>
            <a:ext cx="3351846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 t="12068" b="5284"/>
          <a:stretch>
            <a:fillRect/>
          </a:stretch>
        </p:blipFill>
        <p:spPr bwMode="auto">
          <a:xfrm>
            <a:off x="3991927" y="2317750"/>
            <a:ext cx="377190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3543" t="2958" r="10254" b="25237"/>
          <a:stretch/>
        </p:blipFill>
        <p:spPr>
          <a:xfrm>
            <a:off x="8463580" y="2317750"/>
            <a:ext cx="3394026" cy="439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94657" y="358834"/>
            <a:ext cx="105156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125454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524000" y="1244288"/>
            <a:ext cx="9118600" cy="91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Soft Tissue Sarcoma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67" i="1" dirty="0">
                <a:solidFill>
                  <a:srgbClr val="002060"/>
                </a:solidFill>
                <a:latin typeface="+mn-lt"/>
              </a:rPr>
              <a:t>Disease Specific Survival by Site</a:t>
            </a: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5405081" y="6407894"/>
            <a:ext cx="66865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 dirty="0">
                <a:solidFill>
                  <a:srgbClr val="002060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Brennan MF et al. </a:t>
            </a:r>
            <a:r>
              <a:rPr lang="de-DE" sz="1600" i="1" dirty="0">
                <a:solidFill>
                  <a:srgbClr val="002060"/>
                </a:solidFill>
                <a:cs typeface="Times New Roman" panose="02020603050405020304" pitchFamily="18" charset="0"/>
              </a:rPr>
              <a:t>Ann Surg</a:t>
            </a:r>
            <a:r>
              <a:rPr lang="de-DE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. 2014 Sep;260(3):416-21</a:t>
            </a:r>
            <a:endParaRPr lang="en-US" altLang="en-US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504" y="2103563"/>
            <a:ext cx="6426680" cy="439464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426084"/>
            <a:ext cx="10515600" cy="854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Clinical Behavior</a:t>
            </a:r>
          </a:p>
        </p:txBody>
      </p:sp>
    </p:spTree>
    <p:extLst>
      <p:ext uri="{BB962C8B-B14F-4D97-AF65-F5344CB8AC3E}">
        <p14:creationId xmlns:p14="http://schemas.microsoft.com/office/powerpoint/2010/main" val="23947280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1|0.3|0.7|6.2|0.7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B8D8E"/>
      </a:lt2>
      <a:accent1>
        <a:srgbClr val="536895"/>
      </a:accent1>
      <a:accent2>
        <a:srgbClr val="616365"/>
      </a:accent2>
      <a:accent3>
        <a:srgbClr val="FFFFFF"/>
      </a:accent3>
      <a:accent4>
        <a:srgbClr val="000000"/>
      </a:accent4>
      <a:accent5>
        <a:srgbClr val="B3B9C8"/>
      </a:accent5>
      <a:accent6>
        <a:srgbClr val="57595B"/>
      </a:accent6>
      <a:hlink>
        <a:srgbClr val="F1E3BB"/>
      </a:hlink>
      <a:folHlink>
        <a:srgbClr val="FFB612"/>
      </a:folHlink>
    </a:clrScheme>
    <a:fontScheme name="Defaul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B8D8E"/>
        </a:lt2>
        <a:accent1>
          <a:srgbClr val="536895"/>
        </a:accent1>
        <a:accent2>
          <a:srgbClr val="616365"/>
        </a:accent2>
        <a:accent3>
          <a:srgbClr val="FFFFFF"/>
        </a:accent3>
        <a:accent4>
          <a:srgbClr val="000000"/>
        </a:accent4>
        <a:accent5>
          <a:srgbClr val="B3B9C8"/>
        </a:accent5>
        <a:accent6>
          <a:srgbClr val="57595B"/>
        </a:accent6>
        <a:hlink>
          <a:srgbClr val="F1E3BB"/>
        </a:hlink>
        <a:folHlink>
          <a:srgbClr val="FFB6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392</Words>
  <Application>Microsoft Office PowerPoint</Application>
  <PresentationFormat>Widescreen</PresentationFormat>
  <Paragraphs>108</Paragraphs>
  <Slides>24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Times</vt:lpstr>
      <vt:lpstr>Times New Roman</vt:lpstr>
      <vt:lpstr>Office Theme</vt:lpstr>
      <vt:lpstr>Default</vt:lpstr>
      <vt:lpstr>Photo Editor Photo</vt:lpstr>
      <vt:lpstr>Microsoft Excel Chart</vt:lpstr>
      <vt:lpstr>Sarcoma History</vt:lpstr>
      <vt:lpstr>Disclosure</vt:lpstr>
      <vt:lpstr>What We Have Learned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Retroperitoneal STS Nomogram</vt:lpstr>
      <vt:lpstr>Sarculator – Sarcoma Calculator</vt:lpstr>
      <vt:lpstr>PowerPoint Presentation</vt:lpstr>
      <vt:lpstr>Sarcoma Specific Pathology &amp; Surgery</vt:lpstr>
      <vt:lpstr>Sarcoma Multidisciplinary Care</vt:lpstr>
      <vt:lpstr>PowerPoint Presentation</vt:lpstr>
      <vt:lpstr>UCLA Sarcoma Program Annual Volume</vt:lpstr>
      <vt:lpstr>Novel Approaches to the Management of Soft Tissue Sarcoma</vt:lpstr>
      <vt:lpstr>PowerPoint Presentation</vt:lpstr>
      <vt:lpstr>PowerPoint Presentation</vt:lpstr>
      <vt:lpstr>PowerPoint Presentation</vt:lpstr>
      <vt:lpstr>What We Have Learned</vt:lpstr>
    </vt:vector>
  </TitlesOfParts>
  <Company>UCLA Anesthesiology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 Eilber</dc:creator>
  <cp:lastModifiedBy>Charles Massey</cp:lastModifiedBy>
  <cp:revision>24</cp:revision>
  <dcterms:created xsi:type="dcterms:W3CDTF">2020-09-30T15:20:09Z</dcterms:created>
  <dcterms:modified xsi:type="dcterms:W3CDTF">2020-10-05T15:02:14Z</dcterms:modified>
</cp:coreProperties>
</file>