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7" r:id="rId2"/>
  </p:sldMasterIdLst>
  <p:notesMasterIdLst>
    <p:notesMasterId r:id="rId13"/>
  </p:notesMasterIdLst>
  <p:handoutMasterIdLst>
    <p:handoutMasterId r:id="rId14"/>
  </p:handoutMasterIdLst>
  <p:sldIdLst>
    <p:sldId id="256" r:id="rId3"/>
    <p:sldId id="361" r:id="rId4"/>
    <p:sldId id="360" r:id="rId5"/>
    <p:sldId id="364" r:id="rId6"/>
    <p:sldId id="362" r:id="rId7"/>
    <p:sldId id="365" r:id="rId8"/>
    <p:sldId id="366" r:id="rId9"/>
    <p:sldId id="363" r:id="rId10"/>
    <p:sldId id="381" r:id="rId11"/>
    <p:sldId id="380" r:id="rId12"/>
  </p:sldIdLst>
  <p:sldSz cx="9144000" cy="6858000" type="screen4x3"/>
  <p:notesSz cx="9236075" cy="6950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Power" initials="NP" lastIdx="2" clrIdx="0">
    <p:extLst>
      <p:ext uri="{19B8F6BF-5375-455C-9EA6-DF929625EA0E}">
        <p15:presenceInfo xmlns:p15="http://schemas.microsoft.com/office/powerpoint/2012/main" userId="S-1-5-21-1454471165-1645522239-725345543-3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20"/>
    <a:srgbClr val="EDE7DD"/>
    <a:srgbClr val="D3CEB1"/>
    <a:srgbClr val="55301B"/>
    <a:srgbClr val="D4CFB4"/>
    <a:srgbClr val="B56539"/>
    <a:srgbClr val="56301B"/>
    <a:srgbClr val="DBD7BF"/>
    <a:srgbClr val="B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273" autoAdjust="0"/>
  </p:normalViewPr>
  <p:slideViewPr>
    <p:cSldViewPr>
      <p:cViewPr varScale="1">
        <p:scale>
          <a:sx n="42" d="100"/>
          <a:sy n="42" d="100"/>
        </p:scale>
        <p:origin x="13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6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6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3DA5D20E-AB5A-4A04-8F87-78225F8ED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733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75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pPr>
              <a:defRPr/>
            </a:pPr>
            <a:fld id="{72B3547D-C4AB-4459-8CC2-37DC6F7CC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849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8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1313" y="522288"/>
            <a:ext cx="3473450" cy="26050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010" y="3301516"/>
            <a:ext cx="7388059" cy="3126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0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1313" y="522288"/>
            <a:ext cx="3473450" cy="26050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010" y="3301516"/>
            <a:ext cx="7388059" cy="3126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4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84" indent="-17538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5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1313" y="522288"/>
            <a:ext cx="3473450" cy="26050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010" y="3301516"/>
            <a:ext cx="7388059" cy="3126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5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6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3547D-C4AB-4459-8CC2-37DC6F7CC20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9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2169-8BD8-42A2-A949-32C4DB1713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7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9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3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7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68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7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5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1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86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9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8912"/>
            <a:ext cx="2133600" cy="365125"/>
          </a:xfrm>
        </p:spPr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0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5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40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7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0373-D36B-4859-9C18-FA5CC603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1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1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1" y="6553200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" y="6629400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56725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4053C-2F14-4A06-A4FA-B0BF413C6F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1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0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8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74053C-2F14-4A06-A4FA-B0BF413C6F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8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460373-D36B-4859-9C18-FA5CC60369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1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638300" y="6553200"/>
            <a:ext cx="586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+mj-lt"/>
              </a:rPr>
              <a:t>Uniting The Wellness Community and Gilda’s Club Worldwide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47750" y="4648200"/>
            <a:ext cx="7048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dirty="0">
                <a:latin typeface="+mj-lt"/>
              </a:rPr>
              <a:t>Core Principles 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dirty="0">
                <a:latin typeface="+mj-lt"/>
              </a:rPr>
              <a:t>CSC Support Groups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1066800"/>
            <a:ext cx="8458200" cy="34167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D71920"/>
                </a:solidFill>
              </a:rPr>
              <a:t>Questions</a:t>
            </a:r>
          </a:p>
        </p:txBody>
      </p:sp>
      <p:pic>
        <p:nvPicPr>
          <p:cNvPr id="1026" name="Picture 2" descr="http://www.middlebury.edu/system/files/media/question-mar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10" y="1600200"/>
            <a:ext cx="36249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30" y="6486525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4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30" y="6486525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70445" y="914400"/>
            <a:ext cx="6349206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What Makes CSC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Support Groups Unique?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57200" y="1919899"/>
            <a:ext cx="84582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Group Facilitation Model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Philosophy &amp; methodology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Professionally-facilitated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Clinical supervision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Members are the experts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Value of Collective Wisdom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Variety of group experiences offered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Weekly heterogeneous groups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Networking groups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Time and open ended groups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Expertise and experience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Over 19,000 sessions in 2018 (includes children)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27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30" y="6486525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97398" y="880303"/>
            <a:ext cx="6349206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What Makes CSC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Support Groups Unique? (continued)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1752600"/>
            <a:ext cx="8458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</a:pPr>
            <a:r>
              <a:rPr lang="en-US" sz="2500" b="1" u="sng" dirty="0">
                <a:latin typeface="+mn-lt"/>
              </a:rPr>
              <a:t>Proven outcomes:</a:t>
            </a:r>
          </a:p>
          <a:p>
            <a:pPr marL="0" indent="0">
              <a:spcBef>
                <a:spcPct val="0"/>
              </a:spcBef>
              <a:buClrTx/>
              <a:buSzTx/>
            </a:pPr>
            <a:r>
              <a:rPr lang="en-US" sz="2500" dirty="0">
                <a:latin typeface="+mn-lt"/>
              </a:rPr>
              <a:t>CSC support group members report: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Improved partnership with health care team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Making lifestyle changes important to them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Developing a new attitude toward the illness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Improved ability to access information and vital resources</a:t>
            </a:r>
          </a:p>
        </p:txBody>
      </p:sp>
    </p:spTree>
    <p:extLst>
      <p:ext uri="{BB962C8B-B14F-4D97-AF65-F5344CB8AC3E}">
        <p14:creationId xmlns:p14="http://schemas.microsoft.com/office/powerpoint/2010/main" val="204127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19" y="6496957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1057" y="768212"/>
            <a:ext cx="74818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What Happens in 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CSC Support Group?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42901" y="1752600"/>
            <a:ext cx="8458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</a:pPr>
            <a:r>
              <a:rPr lang="en-US" sz="2500" b="1" u="sng" dirty="0">
                <a:latin typeface="+mn-lt"/>
              </a:rPr>
              <a:t>Empowerment Topics: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Access to resources for coping with cancer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Learning about cancer, its treatment or side effects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Communication with health care team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Treatment decision-making and problem-solving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Advice-giving and –receiving among participants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Sharing one’s accomplishments and milestones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Exploring life issues beyond cancer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37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30" y="6486525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918068"/>
            <a:ext cx="6289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Skills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 of a CSC Group </a:t>
            </a:r>
            <a:r>
              <a:rPr lang="en-US" altLang="en-US" sz="4000" b="1" kern="0" dirty="0">
                <a:solidFill>
                  <a:srgbClr val="D71920"/>
                </a:solidFill>
              </a:rPr>
              <a:t>F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acilitator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D71920"/>
              </a:solidFill>
              <a:effectLst/>
              <a:uLnTx/>
              <a:uFillTx/>
              <a:ea typeface="Geneva" charset="-128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33400" y="1754535"/>
            <a:ext cx="8458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Licensed mental health professional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Flexibility and sophisticated clinical skills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Members may be the ‘experts’ in cancer experience; facilitator is ‘expert’ in group dynamics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Avoid techniques/rules of group therapy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Check impulses to solve problems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Eliminate professional jargon or other signs of ‘authority’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Know personal boundaries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5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30" y="6486525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68325" y="331065"/>
            <a:ext cx="8235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The Role of the Facilitator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0" y="1435386"/>
            <a:ext cx="84582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Keep the focus on the purpose of the group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Make sure everyone who wants to speak gets a chance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Connecting the dots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Modeling group norms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Asking “curiosity” questions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Giving feedback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Managing the exchange of advice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Use of one’s authentic self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5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500" dirty="0">
              <a:latin typeface="+mn-lt"/>
            </a:endParaRPr>
          </a:p>
          <a:p>
            <a:pPr marL="0" indent="0">
              <a:spcBef>
                <a:spcPct val="0"/>
              </a:spcBef>
              <a:buClrTx/>
              <a:buSzTx/>
            </a:pPr>
            <a:endParaRPr lang="en-US" sz="2500" dirty="0"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25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30" y="6486525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0850" y="377528"/>
            <a:ext cx="82359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The Role of the Facilitator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721202"/>
            <a:ext cx="34051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0850" y="1524000"/>
            <a:ext cx="84582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</a:pPr>
            <a:r>
              <a:rPr lang="en-US" sz="2500" b="1" u="sng" dirty="0">
                <a:latin typeface="+mn-lt"/>
              </a:rPr>
              <a:t>A CSC group facilitator is: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Not an authority figure on </a:t>
            </a:r>
          </a:p>
          <a:p>
            <a:pPr marL="0" indent="0">
              <a:spcBef>
                <a:spcPct val="0"/>
              </a:spcBef>
              <a:buClrTx/>
              <a:buSzTx/>
            </a:pPr>
            <a:r>
              <a:rPr lang="en-US" sz="2500" dirty="0">
                <a:latin typeface="+mn-lt"/>
              </a:rPr>
              <a:t>     cancer or life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Not a ‘guru’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Not a problem-solver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Not a rescuer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Not a ‘converter’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95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30" y="6486525"/>
            <a:ext cx="509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00200" y="875182"/>
            <a:ext cx="63468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 Antiqua" pitchFamily="18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ea typeface="Geneva" charset="-128"/>
              </a:rPr>
              <a:t>What Makes CSC Support Groups Unique?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32" y="2166509"/>
            <a:ext cx="3374568" cy="366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" y="6553199"/>
            <a:ext cx="9144000" cy="393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192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581001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CancerSupportCommunity.org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1736925"/>
            <a:ext cx="4572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Geneva" charset="-128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Geneva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</a:pPr>
            <a:r>
              <a:rPr lang="en-US" sz="2500" b="1" u="sng" dirty="0">
                <a:latin typeface="+mn-lt"/>
              </a:rPr>
              <a:t>CSC Group Facilitation: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The ideal facilitation style combines non-intrusive clinical skills with uncontrived personal disclosure and stimulates </a:t>
            </a:r>
            <a:r>
              <a:rPr lang="en-US" sz="2600" dirty="0">
                <a:latin typeface="+mn-lt"/>
              </a:rPr>
              <a:t>an environment in which members learn to facilitate mutual social and emotional support amongst themselves. </a:t>
            </a:r>
          </a:p>
          <a:p>
            <a:pPr marL="0" indent="0">
              <a:spcBef>
                <a:spcPct val="0"/>
              </a:spcBef>
              <a:buClrTx/>
              <a:buSzTx/>
            </a:pPr>
            <a:r>
              <a:rPr lang="en-US" sz="1600" dirty="0">
                <a:latin typeface="+mn-lt"/>
              </a:rPr>
              <a:t>Joanna Bull – Founder Gilda’s Club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23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9DE9-E7BD-4D47-BA36-999E58B8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ground rules: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9625-12B0-4B14-8D0D-D4392BE6C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Confidentiality</a:t>
            </a:r>
          </a:p>
          <a:p>
            <a:r>
              <a:rPr lang="en-US" dirty="0"/>
              <a:t>Respecting individual opinions and point of views.</a:t>
            </a:r>
          </a:p>
          <a:p>
            <a:r>
              <a:rPr lang="en-US" dirty="0"/>
              <a:t>Respectful silence when someone is speaking and without interruptions and wait for your turn.</a:t>
            </a:r>
          </a:p>
          <a:p>
            <a:r>
              <a:rPr lang="en-US" dirty="0"/>
              <a:t>Please wait for introductions before asking questions of participants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AFFB-EF7B-4C05-B9F3-72E235C8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053C-2F14-4A06-A4FA-B0BF413C6F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708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Corporate Slides April 2013</Template>
  <TotalTime>5234</TotalTime>
  <Words>434</Words>
  <Application>Microsoft Office PowerPoint</Application>
  <PresentationFormat>On-screen Show (4:3)</PresentationFormat>
  <Paragraphs>97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ground rules: 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House</dc:creator>
  <cp:lastModifiedBy>Alyssa O'Driscoll</cp:lastModifiedBy>
  <cp:revision>215</cp:revision>
  <cp:lastPrinted>2018-09-18T14:43:30Z</cp:lastPrinted>
  <dcterms:created xsi:type="dcterms:W3CDTF">2013-04-01T15:55:36Z</dcterms:created>
  <dcterms:modified xsi:type="dcterms:W3CDTF">2019-09-28T21:20:57Z</dcterms:modified>
</cp:coreProperties>
</file>