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803" r:id="rId1"/>
  </p:sldMasterIdLst>
  <p:notesMasterIdLst>
    <p:notesMasterId r:id="rId34"/>
  </p:notesMasterIdLst>
  <p:sldIdLst>
    <p:sldId id="256" r:id="rId2"/>
    <p:sldId id="260" r:id="rId3"/>
    <p:sldId id="261" r:id="rId4"/>
    <p:sldId id="270" r:id="rId5"/>
    <p:sldId id="262" r:id="rId6"/>
    <p:sldId id="299" r:id="rId7"/>
    <p:sldId id="265" r:id="rId8"/>
    <p:sldId id="296" r:id="rId9"/>
    <p:sldId id="264" r:id="rId10"/>
    <p:sldId id="263" r:id="rId11"/>
    <p:sldId id="266" r:id="rId12"/>
    <p:sldId id="272" r:id="rId13"/>
    <p:sldId id="271" r:id="rId14"/>
    <p:sldId id="297" r:id="rId15"/>
    <p:sldId id="269" r:id="rId16"/>
    <p:sldId id="268" r:id="rId17"/>
    <p:sldId id="292" r:id="rId18"/>
    <p:sldId id="301" r:id="rId19"/>
    <p:sldId id="298" r:id="rId20"/>
    <p:sldId id="284" r:id="rId21"/>
    <p:sldId id="279" r:id="rId22"/>
    <p:sldId id="302" r:id="rId23"/>
    <p:sldId id="282" r:id="rId24"/>
    <p:sldId id="280" r:id="rId25"/>
    <p:sldId id="285" r:id="rId26"/>
    <p:sldId id="289" r:id="rId27"/>
    <p:sldId id="294" r:id="rId28"/>
    <p:sldId id="286" r:id="rId29"/>
    <p:sldId id="281" r:id="rId30"/>
    <p:sldId id="295" r:id="rId31"/>
    <p:sldId id="300" r:id="rId32"/>
    <p:sldId id="29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lis, Annemay Maligalig" initials="LAM" lastIdx="2" clrIdx="0">
    <p:extLst>
      <p:ext uri="{19B8F6BF-5375-455C-9EA6-DF929625EA0E}">
        <p15:presenceInfo xmlns:p15="http://schemas.microsoft.com/office/powerpoint/2012/main" userId="S::a.lelis@miami.edu::644034b0-c126-4e5d-8431-dc5d9103d3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7"/>
    <p:restoredTop sz="94690"/>
  </p:normalViewPr>
  <p:slideViewPr>
    <p:cSldViewPr snapToGrid="0" snapToObjects="1">
      <p:cViewPr varScale="1">
        <p:scale>
          <a:sx n="48" d="100"/>
          <a:sy n="48" d="100"/>
        </p:scale>
        <p:origin x="65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6828C9-1065-4038-9C3E-423CE53CF4EE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AAE699D4-A4F9-40BD-8518-FCA4821E786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Physical therapy</a:t>
          </a:r>
        </a:p>
      </dgm:t>
    </dgm:pt>
    <dgm:pt modelId="{836967D3-21CC-44D0-8332-A24447FE98AC}" type="parTrans" cxnId="{1553EEF0-ED4C-4672-86CB-9EBCD9507988}">
      <dgm:prSet/>
      <dgm:spPr/>
      <dgm:t>
        <a:bodyPr/>
        <a:lstStyle/>
        <a:p>
          <a:endParaRPr lang="en-US"/>
        </a:p>
      </dgm:t>
    </dgm:pt>
    <dgm:pt modelId="{E6334F6B-3EFD-4DF8-A571-0F2DAE43456C}" type="sibTrans" cxnId="{1553EEF0-ED4C-4672-86CB-9EBCD9507988}">
      <dgm:prSet/>
      <dgm:spPr/>
      <dgm:t>
        <a:bodyPr/>
        <a:lstStyle/>
        <a:p>
          <a:endParaRPr lang="en-US"/>
        </a:p>
      </dgm:t>
    </dgm:pt>
    <dgm:pt modelId="{7721B775-FAFB-45CF-8333-3767DC3327D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Address movement disorders</a:t>
          </a:r>
        </a:p>
        <a:p>
          <a:pPr>
            <a:lnSpc>
              <a:spcPct val="100000"/>
            </a:lnSpc>
          </a:pPr>
          <a:r>
            <a:rPr lang="en-US" sz="1600" dirty="0"/>
            <a:t>Improve strength and  endurance</a:t>
          </a:r>
        </a:p>
        <a:p>
          <a:pPr>
            <a:lnSpc>
              <a:spcPct val="100000"/>
            </a:lnSpc>
          </a:pPr>
          <a:r>
            <a:rPr lang="en-US" sz="1600" dirty="0"/>
            <a:t>Improve balance and dizziness</a:t>
          </a:r>
        </a:p>
        <a:p>
          <a:pPr>
            <a:lnSpc>
              <a:spcPct val="100000"/>
            </a:lnSpc>
          </a:pPr>
          <a:r>
            <a:rPr lang="en-US" sz="1600" dirty="0"/>
            <a:t>Prevent falls</a:t>
          </a:r>
        </a:p>
        <a:p>
          <a:pPr>
            <a:lnSpc>
              <a:spcPct val="100000"/>
            </a:lnSpc>
          </a:pPr>
          <a:r>
            <a:rPr lang="en-US" sz="1600" dirty="0"/>
            <a:t>Improve walking with adaptive device</a:t>
          </a:r>
        </a:p>
        <a:p>
          <a:pPr>
            <a:lnSpc>
              <a:spcPct val="100000"/>
            </a:lnSpc>
          </a:pPr>
          <a:r>
            <a:rPr lang="en-US" sz="1600" dirty="0"/>
            <a:t>Manage pain</a:t>
          </a:r>
        </a:p>
        <a:p>
          <a:pPr>
            <a:lnSpc>
              <a:spcPct val="100000"/>
            </a:lnSpc>
          </a:pPr>
          <a:r>
            <a:rPr lang="en-US" sz="1600" dirty="0"/>
            <a:t>Manage fatigue</a:t>
          </a:r>
        </a:p>
        <a:p>
          <a:pPr>
            <a:lnSpc>
              <a:spcPct val="100000"/>
            </a:lnSpc>
          </a:pPr>
          <a:r>
            <a:rPr lang="en-US" sz="1600" dirty="0"/>
            <a:t>Lymphedema</a:t>
          </a:r>
        </a:p>
      </dgm:t>
    </dgm:pt>
    <dgm:pt modelId="{1DF08349-CE21-48AE-8027-716921383DE8}" type="parTrans" cxnId="{8F41DB21-EA1B-4C4F-B153-18E94AD50C08}">
      <dgm:prSet/>
      <dgm:spPr/>
      <dgm:t>
        <a:bodyPr/>
        <a:lstStyle/>
        <a:p>
          <a:endParaRPr lang="en-US"/>
        </a:p>
      </dgm:t>
    </dgm:pt>
    <dgm:pt modelId="{B452219B-8E34-4421-86B6-9E6CA7E68978}" type="sibTrans" cxnId="{8F41DB21-EA1B-4C4F-B153-18E94AD50C08}">
      <dgm:prSet/>
      <dgm:spPr/>
      <dgm:t>
        <a:bodyPr/>
        <a:lstStyle/>
        <a:p>
          <a:endParaRPr lang="en-US"/>
        </a:p>
      </dgm:t>
    </dgm:pt>
    <dgm:pt modelId="{88D92DA2-C1E7-4600-A413-F1A1DFE5262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Occupational therapy</a:t>
          </a:r>
        </a:p>
      </dgm:t>
    </dgm:pt>
    <dgm:pt modelId="{ED59B571-394F-4871-837E-B50725CD2FED}" type="parTrans" cxnId="{7381435F-0525-48D9-9EEE-16D881457CF2}">
      <dgm:prSet/>
      <dgm:spPr/>
      <dgm:t>
        <a:bodyPr/>
        <a:lstStyle/>
        <a:p>
          <a:endParaRPr lang="en-US"/>
        </a:p>
      </dgm:t>
    </dgm:pt>
    <dgm:pt modelId="{F6FE8AE7-3EE2-47BD-9E26-09477B4C269E}" type="sibTrans" cxnId="{7381435F-0525-48D9-9EEE-16D881457CF2}">
      <dgm:prSet/>
      <dgm:spPr/>
      <dgm:t>
        <a:bodyPr/>
        <a:lstStyle/>
        <a:p>
          <a:endParaRPr lang="en-US"/>
        </a:p>
      </dgm:t>
    </dgm:pt>
    <dgm:pt modelId="{3AB05D1F-5BF7-4FCF-860D-61BBA711B83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Improve ability to carry out daily living activities – washing, dressing</a:t>
          </a:r>
        </a:p>
        <a:p>
          <a:pPr>
            <a:lnSpc>
              <a:spcPct val="100000"/>
            </a:lnSpc>
          </a:pPr>
          <a:r>
            <a:rPr lang="en-US" sz="1600" dirty="0"/>
            <a:t>Help return to normal activities- work, parenting, and leisure activities</a:t>
          </a:r>
        </a:p>
        <a:p>
          <a:pPr>
            <a:lnSpc>
              <a:spcPct val="100000"/>
            </a:lnSpc>
          </a:pPr>
          <a:r>
            <a:rPr lang="en-US" sz="1600" dirty="0"/>
            <a:t>Manage fatigue</a:t>
          </a:r>
        </a:p>
        <a:p>
          <a:pPr>
            <a:lnSpc>
              <a:spcPct val="100000"/>
            </a:lnSpc>
          </a:pPr>
          <a:r>
            <a:rPr lang="en-US" sz="1600" dirty="0"/>
            <a:t>Cognitive deficits</a:t>
          </a:r>
        </a:p>
        <a:p>
          <a:pPr>
            <a:lnSpc>
              <a:spcPct val="100000"/>
            </a:lnSpc>
          </a:pPr>
          <a:r>
            <a:rPr lang="en-US" sz="1600" dirty="0"/>
            <a:t>Energy conservation</a:t>
          </a:r>
        </a:p>
        <a:p>
          <a:pPr>
            <a:lnSpc>
              <a:spcPct val="100000"/>
            </a:lnSpc>
          </a:pPr>
          <a:r>
            <a:rPr lang="en-US" sz="1600" dirty="0"/>
            <a:t>Lymphedema</a:t>
          </a:r>
        </a:p>
      </dgm:t>
    </dgm:pt>
    <dgm:pt modelId="{3BC771BF-44AC-402A-B08C-EB43CF255AA9}" type="parTrans" cxnId="{A5275788-E665-4E31-A3F0-A1EBB8D952F4}">
      <dgm:prSet/>
      <dgm:spPr/>
      <dgm:t>
        <a:bodyPr/>
        <a:lstStyle/>
        <a:p>
          <a:endParaRPr lang="en-US"/>
        </a:p>
      </dgm:t>
    </dgm:pt>
    <dgm:pt modelId="{F2EDF767-C20C-4825-9FA7-587AD9F0F5E3}" type="sibTrans" cxnId="{A5275788-E665-4E31-A3F0-A1EBB8D952F4}">
      <dgm:prSet/>
      <dgm:spPr/>
      <dgm:t>
        <a:bodyPr/>
        <a:lstStyle/>
        <a:p>
          <a:endParaRPr lang="en-US"/>
        </a:p>
      </dgm:t>
    </dgm:pt>
    <dgm:pt modelId="{8561B6C6-41CF-4890-A9DE-7F6E50A5FD2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Speech therapy</a:t>
          </a:r>
        </a:p>
      </dgm:t>
    </dgm:pt>
    <dgm:pt modelId="{3DE335B6-2CCE-4BC1-9F86-FA1967D86536}" type="parTrans" cxnId="{7C5EF7C5-80E9-4772-A994-AB04A0090F17}">
      <dgm:prSet/>
      <dgm:spPr/>
      <dgm:t>
        <a:bodyPr/>
        <a:lstStyle/>
        <a:p>
          <a:endParaRPr lang="en-US"/>
        </a:p>
      </dgm:t>
    </dgm:pt>
    <dgm:pt modelId="{B1D117FD-E20E-49E6-AD61-6BA9260F46E2}" type="sibTrans" cxnId="{7C5EF7C5-80E9-4772-A994-AB04A0090F17}">
      <dgm:prSet/>
      <dgm:spPr/>
      <dgm:t>
        <a:bodyPr/>
        <a:lstStyle/>
        <a:p>
          <a:endParaRPr lang="en-US"/>
        </a:p>
      </dgm:t>
    </dgm:pt>
    <dgm:pt modelId="{0F7E5188-7C99-441F-9C5B-E4052E61D45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Difficultly swallowing, eating, or drinking</a:t>
          </a:r>
        </a:p>
        <a:p>
          <a:pPr>
            <a:lnSpc>
              <a:spcPct val="100000"/>
            </a:lnSpc>
          </a:pPr>
          <a:r>
            <a:rPr lang="en-US" sz="1600" dirty="0"/>
            <a:t>Difficulty with talking</a:t>
          </a:r>
        </a:p>
        <a:p>
          <a:pPr>
            <a:lnSpc>
              <a:spcPct val="100000"/>
            </a:lnSpc>
          </a:pPr>
          <a:r>
            <a:rPr lang="en-US" sz="1600" dirty="0"/>
            <a:t>Memory lapses</a:t>
          </a:r>
        </a:p>
        <a:p>
          <a:pPr>
            <a:lnSpc>
              <a:spcPct val="100000"/>
            </a:lnSpc>
          </a:pPr>
          <a:r>
            <a:rPr lang="en-US" sz="1600" dirty="0"/>
            <a:t>Problems concentrating</a:t>
          </a:r>
        </a:p>
      </dgm:t>
    </dgm:pt>
    <dgm:pt modelId="{3E123956-4B9E-465D-AF8B-2F41E2A6F032}" type="parTrans" cxnId="{0F4D0273-FCD1-4C26-8CCE-8F3E6C4A7DB5}">
      <dgm:prSet/>
      <dgm:spPr/>
      <dgm:t>
        <a:bodyPr/>
        <a:lstStyle/>
        <a:p>
          <a:endParaRPr lang="en-US"/>
        </a:p>
      </dgm:t>
    </dgm:pt>
    <dgm:pt modelId="{EAD97DE8-41DE-47A7-8AD5-9EAB956E2EE9}" type="sibTrans" cxnId="{0F4D0273-FCD1-4C26-8CCE-8F3E6C4A7DB5}">
      <dgm:prSet/>
      <dgm:spPr/>
      <dgm:t>
        <a:bodyPr/>
        <a:lstStyle/>
        <a:p>
          <a:endParaRPr lang="en-US"/>
        </a:p>
      </dgm:t>
    </dgm:pt>
    <dgm:pt modelId="{06CFC32F-8CC7-490B-9595-0C2EAA00EA2C}" type="pres">
      <dgm:prSet presAssocID="{506828C9-1065-4038-9C3E-423CE53CF4EE}" presName="root" presStyleCnt="0">
        <dgm:presLayoutVars>
          <dgm:dir/>
          <dgm:resizeHandles val="exact"/>
        </dgm:presLayoutVars>
      </dgm:prSet>
      <dgm:spPr/>
    </dgm:pt>
    <dgm:pt modelId="{E6EA4EA0-52EF-45DA-A45F-362ECA46D206}" type="pres">
      <dgm:prSet presAssocID="{AAE699D4-A4F9-40BD-8518-FCA4821E786B}" presName="compNode" presStyleCnt="0"/>
      <dgm:spPr/>
    </dgm:pt>
    <dgm:pt modelId="{5E55A0C5-35B3-456C-91DC-E4CE771F4FAC}" type="pres">
      <dgm:prSet presAssocID="{AAE699D4-A4F9-40BD-8518-FCA4821E786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ADE9363B-C52E-4A23-8D6E-10C3D4410059}" type="pres">
      <dgm:prSet presAssocID="{AAE699D4-A4F9-40BD-8518-FCA4821E786B}" presName="iconSpace" presStyleCnt="0"/>
      <dgm:spPr/>
    </dgm:pt>
    <dgm:pt modelId="{10AAD37D-E759-4966-B6E7-15888A00B5BB}" type="pres">
      <dgm:prSet presAssocID="{AAE699D4-A4F9-40BD-8518-FCA4821E786B}" presName="parTx" presStyleLbl="revTx" presStyleIdx="0" presStyleCnt="6">
        <dgm:presLayoutVars>
          <dgm:chMax val="0"/>
          <dgm:chPref val="0"/>
        </dgm:presLayoutVars>
      </dgm:prSet>
      <dgm:spPr/>
    </dgm:pt>
    <dgm:pt modelId="{5FCB4849-8F54-455C-B817-EE30A55ADAD5}" type="pres">
      <dgm:prSet presAssocID="{AAE699D4-A4F9-40BD-8518-FCA4821E786B}" presName="txSpace" presStyleCnt="0"/>
      <dgm:spPr/>
    </dgm:pt>
    <dgm:pt modelId="{7A4B0599-2119-4FAA-B785-32090698EE3F}" type="pres">
      <dgm:prSet presAssocID="{AAE699D4-A4F9-40BD-8518-FCA4821E786B}" presName="desTx" presStyleLbl="revTx" presStyleIdx="1" presStyleCnt="6" custScaleX="101196">
        <dgm:presLayoutVars/>
      </dgm:prSet>
      <dgm:spPr/>
    </dgm:pt>
    <dgm:pt modelId="{1FF193E6-308A-4B82-9253-C5F1DFA83728}" type="pres">
      <dgm:prSet presAssocID="{E6334F6B-3EFD-4DF8-A571-0F2DAE43456C}" presName="sibTrans" presStyleCnt="0"/>
      <dgm:spPr/>
    </dgm:pt>
    <dgm:pt modelId="{B87B8498-5E2A-47A6-BD99-5F9951D84D5A}" type="pres">
      <dgm:prSet presAssocID="{88D92DA2-C1E7-4600-A413-F1A1DFE52623}" presName="compNode" presStyleCnt="0"/>
      <dgm:spPr/>
    </dgm:pt>
    <dgm:pt modelId="{09504D54-3762-4C28-922B-5ADF15F25840}" type="pres">
      <dgm:prSet presAssocID="{88D92DA2-C1E7-4600-A413-F1A1DFE5262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b"/>
        </a:ext>
      </dgm:extLst>
    </dgm:pt>
    <dgm:pt modelId="{752F3DAD-65CE-4988-AC4E-EF6D23F22BB7}" type="pres">
      <dgm:prSet presAssocID="{88D92DA2-C1E7-4600-A413-F1A1DFE52623}" presName="iconSpace" presStyleCnt="0"/>
      <dgm:spPr/>
    </dgm:pt>
    <dgm:pt modelId="{656A39CE-9675-4C02-8425-39CCC28C6D79}" type="pres">
      <dgm:prSet presAssocID="{88D92DA2-C1E7-4600-A413-F1A1DFE52623}" presName="parTx" presStyleLbl="revTx" presStyleIdx="2" presStyleCnt="6">
        <dgm:presLayoutVars>
          <dgm:chMax val="0"/>
          <dgm:chPref val="0"/>
        </dgm:presLayoutVars>
      </dgm:prSet>
      <dgm:spPr/>
    </dgm:pt>
    <dgm:pt modelId="{C822CAF7-1887-4C57-8104-CFEC68438001}" type="pres">
      <dgm:prSet presAssocID="{88D92DA2-C1E7-4600-A413-F1A1DFE52623}" presName="txSpace" presStyleCnt="0"/>
      <dgm:spPr/>
    </dgm:pt>
    <dgm:pt modelId="{16428E29-A3AB-4A59-B1E5-836BAE0F0401}" type="pres">
      <dgm:prSet presAssocID="{88D92DA2-C1E7-4600-A413-F1A1DFE52623}" presName="desTx" presStyleLbl="revTx" presStyleIdx="3" presStyleCnt="6">
        <dgm:presLayoutVars/>
      </dgm:prSet>
      <dgm:spPr/>
    </dgm:pt>
    <dgm:pt modelId="{F437059B-90F3-423C-8981-0F77ED65F035}" type="pres">
      <dgm:prSet presAssocID="{F6FE8AE7-3EE2-47BD-9E26-09477B4C269E}" presName="sibTrans" presStyleCnt="0"/>
      <dgm:spPr/>
    </dgm:pt>
    <dgm:pt modelId="{11894B70-E851-464E-A554-1CE5202C4931}" type="pres">
      <dgm:prSet presAssocID="{8561B6C6-41CF-4890-A9DE-7F6E50A5FD24}" presName="compNode" presStyleCnt="0"/>
      <dgm:spPr/>
    </dgm:pt>
    <dgm:pt modelId="{DF308A43-A2A7-4285-8C09-54C74217B84C}" type="pres">
      <dgm:prSet presAssocID="{8561B6C6-41CF-4890-A9DE-7F6E50A5FD2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AE89495D-DC24-49B7-81BC-7C5B4354C5E7}" type="pres">
      <dgm:prSet presAssocID="{8561B6C6-41CF-4890-A9DE-7F6E50A5FD24}" presName="iconSpace" presStyleCnt="0"/>
      <dgm:spPr/>
    </dgm:pt>
    <dgm:pt modelId="{070B3610-7B92-4A82-A111-20FE6CA3D4DF}" type="pres">
      <dgm:prSet presAssocID="{8561B6C6-41CF-4890-A9DE-7F6E50A5FD24}" presName="parTx" presStyleLbl="revTx" presStyleIdx="4" presStyleCnt="6">
        <dgm:presLayoutVars>
          <dgm:chMax val="0"/>
          <dgm:chPref val="0"/>
        </dgm:presLayoutVars>
      </dgm:prSet>
      <dgm:spPr/>
    </dgm:pt>
    <dgm:pt modelId="{AEE69B3E-2C1D-4C44-AEF6-785F34A96416}" type="pres">
      <dgm:prSet presAssocID="{8561B6C6-41CF-4890-A9DE-7F6E50A5FD24}" presName="txSpace" presStyleCnt="0"/>
      <dgm:spPr/>
    </dgm:pt>
    <dgm:pt modelId="{F3F912BB-29A7-4D87-8B6C-7B79FFBCDDF1}" type="pres">
      <dgm:prSet presAssocID="{8561B6C6-41CF-4890-A9DE-7F6E50A5FD24}" presName="desTx" presStyleLbl="revTx" presStyleIdx="5" presStyleCnt="6">
        <dgm:presLayoutVars/>
      </dgm:prSet>
      <dgm:spPr/>
    </dgm:pt>
  </dgm:ptLst>
  <dgm:cxnLst>
    <dgm:cxn modelId="{4DBE4701-9E71-444B-86C6-47848A075B09}" type="presOf" srcId="{88D92DA2-C1E7-4600-A413-F1A1DFE52623}" destId="{656A39CE-9675-4C02-8425-39CCC28C6D79}" srcOrd="0" destOrd="0" presId="urn:microsoft.com/office/officeart/2018/2/layout/IconLabelDescriptionList"/>
    <dgm:cxn modelId="{8F41DB21-EA1B-4C4F-B153-18E94AD50C08}" srcId="{AAE699D4-A4F9-40BD-8518-FCA4821E786B}" destId="{7721B775-FAFB-45CF-8333-3767DC3327D3}" srcOrd="0" destOrd="0" parTransId="{1DF08349-CE21-48AE-8027-716921383DE8}" sibTransId="{B452219B-8E34-4421-86B6-9E6CA7E68978}"/>
    <dgm:cxn modelId="{44FC8431-D112-AF4A-A87C-8EE4FAB5880B}" type="presOf" srcId="{7721B775-FAFB-45CF-8333-3767DC3327D3}" destId="{7A4B0599-2119-4FAA-B785-32090698EE3F}" srcOrd="0" destOrd="0" presId="urn:microsoft.com/office/officeart/2018/2/layout/IconLabelDescriptionList"/>
    <dgm:cxn modelId="{7381435F-0525-48D9-9EEE-16D881457CF2}" srcId="{506828C9-1065-4038-9C3E-423CE53CF4EE}" destId="{88D92DA2-C1E7-4600-A413-F1A1DFE52623}" srcOrd="1" destOrd="0" parTransId="{ED59B571-394F-4871-837E-B50725CD2FED}" sibTransId="{F6FE8AE7-3EE2-47BD-9E26-09477B4C269E}"/>
    <dgm:cxn modelId="{0F4D0273-FCD1-4C26-8CCE-8F3E6C4A7DB5}" srcId="{8561B6C6-41CF-4890-A9DE-7F6E50A5FD24}" destId="{0F7E5188-7C99-441F-9C5B-E4052E61D45C}" srcOrd="0" destOrd="0" parTransId="{3E123956-4B9E-465D-AF8B-2F41E2A6F032}" sibTransId="{EAD97DE8-41DE-47A7-8AD5-9EAB956E2EE9}"/>
    <dgm:cxn modelId="{A5275788-E665-4E31-A3F0-A1EBB8D952F4}" srcId="{88D92DA2-C1E7-4600-A413-F1A1DFE52623}" destId="{3AB05D1F-5BF7-4FCF-860D-61BBA711B837}" srcOrd="0" destOrd="0" parTransId="{3BC771BF-44AC-402A-B08C-EB43CF255AA9}" sibTransId="{F2EDF767-C20C-4825-9FA7-587AD9F0F5E3}"/>
    <dgm:cxn modelId="{856DA78D-F623-774F-AF95-2C56087BA569}" type="presOf" srcId="{AAE699D4-A4F9-40BD-8518-FCA4821E786B}" destId="{10AAD37D-E759-4966-B6E7-15888A00B5BB}" srcOrd="0" destOrd="0" presId="urn:microsoft.com/office/officeart/2018/2/layout/IconLabelDescriptionList"/>
    <dgm:cxn modelId="{4860ABC0-02FD-9A40-A860-5A0EC3C1433F}" type="presOf" srcId="{0F7E5188-7C99-441F-9C5B-E4052E61D45C}" destId="{F3F912BB-29A7-4D87-8B6C-7B79FFBCDDF1}" srcOrd="0" destOrd="0" presId="urn:microsoft.com/office/officeart/2018/2/layout/IconLabelDescriptionList"/>
    <dgm:cxn modelId="{7C5EF7C5-80E9-4772-A994-AB04A0090F17}" srcId="{506828C9-1065-4038-9C3E-423CE53CF4EE}" destId="{8561B6C6-41CF-4890-A9DE-7F6E50A5FD24}" srcOrd="2" destOrd="0" parTransId="{3DE335B6-2CCE-4BC1-9F86-FA1967D86536}" sibTransId="{B1D117FD-E20E-49E6-AD61-6BA9260F46E2}"/>
    <dgm:cxn modelId="{9478C2CE-E335-EF40-85A0-C6BB5B06B4FA}" type="presOf" srcId="{3AB05D1F-5BF7-4FCF-860D-61BBA711B837}" destId="{16428E29-A3AB-4A59-B1E5-836BAE0F0401}" srcOrd="0" destOrd="0" presId="urn:microsoft.com/office/officeart/2018/2/layout/IconLabelDescriptionList"/>
    <dgm:cxn modelId="{38BBF3ED-1797-8D4C-8CF0-8D0B5A756085}" type="presOf" srcId="{8561B6C6-41CF-4890-A9DE-7F6E50A5FD24}" destId="{070B3610-7B92-4A82-A111-20FE6CA3D4DF}" srcOrd="0" destOrd="0" presId="urn:microsoft.com/office/officeart/2018/2/layout/IconLabelDescriptionList"/>
    <dgm:cxn modelId="{1553EEF0-ED4C-4672-86CB-9EBCD9507988}" srcId="{506828C9-1065-4038-9C3E-423CE53CF4EE}" destId="{AAE699D4-A4F9-40BD-8518-FCA4821E786B}" srcOrd="0" destOrd="0" parTransId="{836967D3-21CC-44D0-8332-A24447FE98AC}" sibTransId="{E6334F6B-3EFD-4DF8-A571-0F2DAE43456C}"/>
    <dgm:cxn modelId="{A4D7EDF1-F155-CE46-809C-AA8270AFA181}" type="presOf" srcId="{506828C9-1065-4038-9C3E-423CE53CF4EE}" destId="{06CFC32F-8CC7-490B-9595-0C2EAA00EA2C}" srcOrd="0" destOrd="0" presId="urn:microsoft.com/office/officeart/2018/2/layout/IconLabelDescriptionList"/>
    <dgm:cxn modelId="{E5EFCB11-2132-D14F-9164-DE5DA618D082}" type="presParOf" srcId="{06CFC32F-8CC7-490B-9595-0C2EAA00EA2C}" destId="{E6EA4EA0-52EF-45DA-A45F-362ECA46D206}" srcOrd="0" destOrd="0" presId="urn:microsoft.com/office/officeart/2018/2/layout/IconLabelDescriptionList"/>
    <dgm:cxn modelId="{773A32E7-3FC8-FC45-A3C8-DE5D11522EEB}" type="presParOf" srcId="{E6EA4EA0-52EF-45DA-A45F-362ECA46D206}" destId="{5E55A0C5-35B3-456C-91DC-E4CE771F4FAC}" srcOrd="0" destOrd="0" presId="urn:microsoft.com/office/officeart/2018/2/layout/IconLabelDescriptionList"/>
    <dgm:cxn modelId="{6D2E1413-6994-144B-BBE3-F5BAE6B00913}" type="presParOf" srcId="{E6EA4EA0-52EF-45DA-A45F-362ECA46D206}" destId="{ADE9363B-C52E-4A23-8D6E-10C3D4410059}" srcOrd="1" destOrd="0" presId="urn:microsoft.com/office/officeart/2018/2/layout/IconLabelDescriptionList"/>
    <dgm:cxn modelId="{DD52B0DC-E9A9-F340-8A2F-B15238714A50}" type="presParOf" srcId="{E6EA4EA0-52EF-45DA-A45F-362ECA46D206}" destId="{10AAD37D-E759-4966-B6E7-15888A00B5BB}" srcOrd="2" destOrd="0" presId="urn:microsoft.com/office/officeart/2018/2/layout/IconLabelDescriptionList"/>
    <dgm:cxn modelId="{D9365876-9939-B64F-AB20-5660EFBA5262}" type="presParOf" srcId="{E6EA4EA0-52EF-45DA-A45F-362ECA46D206}" destId="{5FCB4849-8F54-455C-B817-EE30A55ADAD5}" srcOrd="3" destOrd="0" presId="urn:microsoft.com/office/officeart/2018/2/layout/IconLabelDescriptionList"/>
    <dgm:cxn modelId="{D7B2CDD6-5B52-5B47-9933-3C4F66FE7BA4}" type="presParOf" srcId="{E6EA4EA0-52EF-45DA-A45F-362ECA46D206}" destId="{7A4B0599-2119-4FAA-B785-32090698EE3F}" srcOrd="4" destOrd="0" presId="urn:microsoft.com/office/officeart/2018/2/layout/IconLabelDescriptionList"/>
    <dgm:cxn modelId="{6EDE4B7C-2F96-E04F-96B6-24CA41F058E5}" type="presParOf" srcId="{06CFC32F-8CC7-490B-9595-0C2EAA00EA2C}" destId="{1FF193E6-308A-4B82-9253-C5F1DFA83728}" srcOrd="1" destOrd="0" presId="urn:microsoft.com/office/officeart/2018/2/layout/IconLabelDescriptionList"/>
    <dgm:cxn modelId="{55D1EBC9-D385-064F-954F-21DEB00A9134}" type="presParOf" srcId="{06CFC32F-8CC7-490B-9595-0C2EAA00EA2C}" destId="{B87B8498-5E2A-47A6-BD99-5F9951D84D5A}" srcOrd="2" destOrd="0" presId="urn:microsoft.com/office/officeart/2018/2/layout/IconLabelDescriptionList"/>
    <dgm:cxn modelId="{D73F94DC-5121-0F45-9F58-EF87AC53F099}" type="presParOf" srcId="{B87B8498-5E2A-47A6-BD99-5F9951D84D5A}" destId="{09504D54-3762-4C28-922B-5ADF15F25840}" srcOrd="0" destOrd="0" presId="urn:microsoft.com/office/officeart/2018/2/layout/IconLabelDescriptionList"/>
    <dgm:cxn modelId="{0809D6DC-48FF-8648-BF06-07D40F8AA302}" type="presParOf" srcId="{B87B8498-5E2A-47A6-BD99-5F9951D84D5A}" destId="{752F3DAD-65CE-4988-AC4E-EF6D23F22BB7}" srcOrd="1" destOrd="0" presId="urn:microsoft.com/office/officeart/2018/2/layout/IconLabelDescriptionList"/>
    <dgm:cxn modelId="{B2E90D12-C2A7-E74C-8A39-AC45935E4CB7}" type="presParOf" srcId="{B87B8498-5E2A-47A6-BD99-5F9951D84D5A}" destId="{656A39CE-9675-4C02-8425-39CCC28C6D79}" srcOrd="2" destOrd="0" presId="urn:microsoft.com/office/officeart/2018/2/layout/IconLabelDescriptionList"/>
    <dgm:cxn modelId="{F9436C12-4946-FC46-8E2B-D1089CF3BB97}" type="presParOf" srcId="{B87B8498-5E2A-47A6-BD99-5F9951D84D5A}" destId="{C822CAF7-1887-4C57-8104-CFEC68438001}" srcOrd="3" destOrd="0" presId="urn:microsoft.com/office/officeart/2018/2/layout/IconLabelDescriptionList"/>
    <dgm:cxn modelId="{F72C2DC6-4292-3447-9A62-8EC1E680AF9C}" type="presParOf" srcId="{B87B8498-5E2A-47A6-BD99-5F9951D84D5A}" destId="{16428E29-A3AB-4A59-B1E5-836BAE0F0401}" srcOrd="4" destOrd="0" presId="urn:microsoft.com/office/officeart/2018/2/layout/IconLabelDescriptionList"/>
    <dgm:cxn modelId="{07A7E905-DFB3-6F42-A6E6-CD8DA80A0E96}" type="presParOf" srcId="{06CFC32F-8CC7-490B-9595-0C2EAA00EA2C}" destId="{F437059B-90F3-423C-8981-0F77ED65F035}" srcOrd="3" destOrd="0" presId="urn:microsoft.com/office/officeart/2018/2/layout/IconLabelDescriptionList"/>
    <dgm:cxn modelId="{26AE4ED5-44B0-3844-97E1-4937AFF1BCE9}" type="presParOf" srcId="{06CFC32F-8CC7-490B-9595-0C2EAA00EA2C}" destId="{11894B70-E851-464E-A554-1CE5202C4931}" srcOrd="4" destOrd="0" presId="urn:microsoft.com/office/officeart/2018/2/layout/IconLabelDescriptionList"/>
    <dgm:cxn modelId="{41A5F364-EB3D-CA4D-8B76-83CAA84E22C0}" type="presParOf" srcId="{11894B70-E851-464E-A554-1CE5202C4931}" destId="{DF308A43-A2A7-4285-8C09-54C74217B84C}" srcOrd="0" destOrd="0" presId="urn:microsoft.com/office/officeart/2018/2/layout/IconLabelDescriptionList"/>
    <dgm:cxn modelId="{E200F5BF-579D-BA42-A46D-46B838F72357}" type="presParOf" srcId="{11894B70-E851-464E-A554-1CE5202C4931}" destId="{AE89495D-DC24-49B7-81BC-7C5B4354C5E7}" srcOrd="1" destOrd="0" presId="urn:microsoft.com/office/officeart/2018/2/layout/IconLabelDescriptionList"/>
    <dgm:cxn modelId="{9028C2BD-5470-EE4C-A074-E3CB0DAA1276}" type="presParOf" srcId="{11894B70-E851-464E-A554-1CE5202C4931}" destId="{070B3610-7B92-4A82-A111-20FE6CA3D4DF}" srcOrd="2" destOrd="0" presId="urn:microsoft.com/office/officeart/2018/2/layout/IconLabelDescriptionList"/>
    <dgm:cxn modelId="{42363F0B-3BC6-7A40-A9B2-620C254F58F2}" type="presParOf" srcId="{11894B70-E851-464E-A554-1CE5202C4931}" destId="{AEE69B3E-2C1D-4C44-AEF6-785F34A96416}" srcOrd="3" destOrd="0" presId="urn:microsoft.com/office/officeart/2018/2/layout/IconLabelDescriptionList"/>
    <dgm:cxn modelId="{6C539FA1-CDC2-3C4C-AE88-9C54B77E52D0}" type="presParOf" srcId="{11894B70-E851-464E-A554-1CE5202C4931}" destId="{F3F912BB-29A7-4D87-8B6C-7B79FFBCDDF1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9274E8-CB84-3444-9F08-7406E7A9D51C}" type="doc">
      <dgm:prSet loTypeId="urn:microsoft.com/office/officeart/2005/8/layout/radial4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E40E918-2B59-8A43-A061-D9ADB8A3BA2E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Effects of cancer itself to the body</a:t>
          </a:r>
        </a:p>
      </dgm:t>
    </dgm:pt>
    <dgm:pt modelId="{0D0DC20D-3717-1148-B8B1-A591A2C1C238}" type="parTrans" cxnId="{707180C7-457C-A24A-B750-7976DFD0008D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FD7F0B6C-30C3-4244-9F3B-8111335AD7E2}" type="sibTrans" cxnId="{707180C7-457C-A24A-B750-7976DFD0008D}">
      <dgm:prSet/>
      <dgm:spPr/>
      <dgm:t>
        <a:bodyPr/>
        <a:lstStyle/>
        <a:p>
          <a:endParaRPr lang="en-US"/>
        </a:p>
      </dgm:t>
    </dgm:pt>
    <dgm:pt modelId="{DBFBF0C6-2F11-0749-8551-74844084A4C6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Side-effects of cancer drugs</a:t>
          </a:r>
        </a:p>
      </dgm:t>
    </dgm:pt>
    <dgm:pt modelId="{74F24A7F-54D6-3C47-8C66-315701CCC83C}" type="parTrans" cxnId="{A530E676-CCAF-4B41-A846-0B61CC6A69FE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CD4E575A-C213-4549-863F-63D281761B2C}" type="sibTrans" cxnId="{A530E676-CCAF-4B41-A846-0B61CC6A69FE}">
      <dgm:prSet/>
      <dgm:spPr/>
      <dgm:t>
        <a:bodyPr/>
        <a:lstStyle/>
        <a:p>
          <a:endParaRPr lang="en-US"/>
        </a:p>
      </dgm:t>
    </dgm:pt>
    <dgm:pt modelId="{4BE767CE-32C6-9946-AC57-54DC713E799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Side-effects of radiation therapy  </a:t>
          </a:r>
        </a:p>
      </dgm:t>
    </dgm:pt>
    <dgm:pt modelId="{C932A142-880E-3A4B-B360-E3232196D070}" type="parTrans" cxnId="{BA41FD1F-2CA3-D744-B718-F6826BFA3E4B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ED930CB5-53A4-2349-97C1-050A88337F51}" type="sibTrans" cxnId="{BA41FD1F-2CA3-D744-B718-F6826BFA3E4B}">
      <dgm:prSet/>
      <dgm:spPr/>
      <dgm:t>
        <a:bodyPr/>
        <a:lstStyle/>
        <a:p>
          <a:endParaRPr lang="en-US"/>
        </a:p>
      </dgm:t>
    </dgm:pt>
    <dgm:pt modelId="{1FD88E32-72F6-C042-8C79-16BFAD0D910E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Chemotherapy</a:t>
          </a:r>
        </a:p>
      </dgm:t>
    </dgm:pt>
    <dgm:pt modelId="{B8F20D9E-A9BA-4D41-95B1-AAD062C06A66}" type="parTrans" cxnId="{335A0A15-4F2A-8749-A4E3-F79913A71F65}">
      <dgm:prSet/>
      <dgm:spPr/>
      <dgm:t>
        <a:bodyPr/>
        <a:lstStyle/>
        <a:p>
          <a:endParaRPr lang="en-US"/>
        </a:p>
      </dgm:t>
    </dgm:pt>
    <dgm:pt modelId="{E1C22B12-6D99-9C49-BA40-434B6A201E16}" type="sibTrans" cxnId="{335A0A15-4F2A-8749-A4E3-F79913A71F65}">
      <dgm:prSet/>
      <dgm:spPr/>
      <dgm:t>
        <a:bodyPr/>
        <a:lstStyle/>
        <a:p>
          <a:endParaRPr lang="en-US"/>
        </a:p>
      </dgm:t>
    </dgm:pt>
    <dgm:pt modelId="{5C459C38-D0C7-F049-9825-005AEEEFCAA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Targeted therapy</a:t>
          </a:r>
        </a:p>
      </dgm:t>
    </dgm:pt>
    <dgm:pt modelId="{B65AE331-8C79-D049-8312-4BD340917E13}" type="parTrans" cxnId="{17EE81F9-3F34-144C-A5F8-B5ADD9606119}">
      <dgm:prSet/>
      <dgm:spPr/>
      <dgm:t>
        <a:bodyPr/>
        <a:lstStyle/>
        <a:p>
          <a:endParaRPr lang="en-US"/>
        </a:p>
      </dgm:t>
    </dgm:pt>
    <dgm:pt modelId="{BFEACF1F-0D93-474C-8CA9-4F0826644AC6}" type="sibTrans" cxnId="{17EE81F9-3F34-144C-A5F8-B5ADD9606119}">
      <dgm:prSet/>
      <dgm:spPr/>
      <dgm:t>
        <a:bodyPr/>
        <a:lstStyle/>
        <a:p>
          <a:endParaRPr lang="en-US"/>
        </a:p>
      </dgm:t>
    </dgm:pt>
    <dgm:pt modelId="{D7F5F52E-40CF-FC4D-A4C9-3E7C79D64301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Immunotherapy</a:t>
          </a:r>
        </a:p>
      </dgm:t>
    </dgm:pt>
    <dgm:pt modelId="{8D66737E-FE15-5248-B740-62236CEEC4C1}" type="parTrans" cxnId="{63749CDD-1D1A-3847-8275-3684D85EAE2C}">
      <dgm:prSet/>
      <dgm:spPr/>
      <dgm:t>
        <a:bodyPr/>
        <a:lstStyle/>
        <a:p>
          <a:endParaRPr lang="en-US"/>
        </a:p>
      </dgm:t>
    </dgm:pt>
    <dgm:pt modelId="{10DCFDA6-8D68-8748-9FF2-002E90A1D5CC}" type="sibTrans" cxnId="{63749CDD-1D1A-3847-8275-3684D85EAE2C}">
      <dgm:prSet/>
      <dgm:spPr/>
      <dgm:t>
        <a:bodyPr/>
        <a:lstStyle/>
        <a:p>
          <a:endParaRPr lang="en-US"/>
        </a:p>
      </dgm:t>
    </dgm:pt>
    <dgm:pt modelId="{44EC50BC-ED8B-9D41-A008-E51153D04B0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Effects of surgery</a:t>
          </a:r>
        </a:p>
      </dgm:t>
    </dgm:pt>
    <dgm:pt modelId="{73D40B41-3D2B-D942-A8EC-553003A78E75}" type="parTrans" cxnId="{36C92DF3-6FD1-9F4B-8E92-7AECFF34145C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CF68F18A-92B3-9B49-87D9-C7D9A6277557}" type="sibTrans" cxnId="{36C92DF3-6FD1-9F4B-8E92-7AECFF34145C}">
      <dgm:prSet/>
      <dgm:spPr/>
      <dgm:t>
        <a:bodyPr/>
        <a:lstStyle/>
        <a:p>
          <a:endParaRPr lang="en-US"/>
        </a:p>
      </dgm:t>
    </dgm:pt>
    <dgm:pt modelId="{2E371EB2-8E75-4449-B08F-BF1BCE6CE619}">
      <dgm:prSet phldrT="[Text]"/>
      <dgm:spPr>
        <a:noFill/>
      </dgm:spPr>
      <dgm:t>
        <a:bodyPr/>
        <a:lstStyle/>
        <a:p>
          <a:endParaRPr lang="en-US" dirty="0"/>
        </a:p>
      </dgm:t>
    </dgm:pt>
    <dgm:pt modelId="{D21D2557-D7CC-3643-B6C4-41FACDADF25E}" type="sibTrans" cxnId="{2C03849E-F8A8-AC4F-902B-F62A0EFA3713}">
      <dgm:prSet/>
      <dgm:spPr/>
      <dgm:t>
        <a:bodyPr/>
        <a:lstStyle/>
        <a:p>
          <a:endParaRPr lang="en-US"/>
        </a:p>
      </dgm:t>
    </dgm:pt>
    <dgm:pt modelId="{D34F7422-1485-E248-846E-7AD2D42C6BF9}" type="parTrans" cxnId="{2C03849E-F8A8-AC4F-902B-F62A0EFA3713}">
      <dgm:prSet/>
      <dgm:spPr/>
      <dgm:t>
        <a:bodyPr/>
        <a:lstStyle/>
        <a:p>
          <a:endParaRPr lang="en-US"/>
        </a:p>
      </dgm:t>
    </dgm:pt>
    <dgm:pt modelId="{8A400A77-1785-C744-B3DA-9960A8A073BC}" type="pres">
      <dgm:prSet presAssocID="{6A9274E8-CB84-3444-9F08-7406E7A9D51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8237D3F-92D4-D841-8E67-75E36C9495DB}" type="pres">
      <dgm:prSet presAssocID="{2E371EB2-8E75-4449-B08F-BF1BCE6CE619}" presName="centerShape" presStyleLbl="node0" presStyleIdx="0" presStyleCnt="1"/>
      <dgm:spPr/>
    </dgm:pt>
    <dgm:pt modelId="{EF5BAEF3-89F0-1C4C-9448-B0B06B224D30}" type="pres">
      <dgm:prSet presAssocID="{0D0DC20D-3717-1148-B8B1-A591A2C1C238}" presName="parTrans" presStyleLbl="bgSibTrans2D1" presStyleIdx="0" presStyleCnt="4"/>
      <dgm:spPr/>
    </dgm:pt>
    <dgm:pt modelId="{798F4EAD-EEBB-F948-8122-8A4CB53E27B8}" type="pres">
      <dgm:prSet presAssocID="{BE40E918-2B59-8A43-A061-D9ADB8A3BA2E}" presName="node" presStyleLbl="node1" presStyleIdx="0" presStyleCnt="4">
        <dgm:presLayoutVars>
          <dgm:bulletEnabled val="1"/>
        </dgm:presLayoutVars>
      </dgm:prSet>
      <dgm:spPr/>
    </dgm:pt>
    <dgm:pt modelId="{0B4AA121-83C8-5541-880A-94B6B1ED83AC}" type="pres">
      <dgm:prSet presAssocID="{74F24A7F-54D6-3C47-8C66-315701CCC83C}" presName="parTrans" presStyleLbl="bgSibTrans2D1" presStyleIdx="1" presStyleCnt="4"/>
      <dgm:spPr/>
    </dgm:pt>
    <dgm:pt modelId="{7EBC6DAB-95B1-E74B-84AF-A5558032EA98}" type="pres">
      <dgm:prSet presAssocID="{DBFBF0C6-2F11-0749-8551-74844084A4C6}" presName="node" presStyleLbl="node1" presStyleIdx="1" presStyleCnt="4">
        <dgm:presLayoutVars>
          <dgm:bulletEnabled val="1"/>
        </dgm:presLayoutVars>
      </dgm:prSet>
      <dgm:spPr/>
    </dgm:pt>
    <dgm:pt modelId="{CB2744A2-6B8B-C74A-A84E-3C0B3B727190}" type="pres">
      <dgm:prSet presAssocID="{C932A142-880E-3A4B-B360-E3232196D070}" presName="parTrans" presStyleLbl="bgSibTrans2D1" presStyleIdx="2" presStyleCnt="4"/>
      <dgm:spPr/>
    </dgm:pt>
    <dgm:pt modelId="{3BA43252-2B49-824A-8118-BDC08EA147C5}" type="pres">
      <dgm:prSet presAssocID="{4BE767CE-32C6-9946-AC57-54DC713E799D}" presName="node" presStyleLbl="node1" presStyleIdx="2" presStyleCnt="4">
        <dgm:presLayoutVars>
          <dgm:bulletEnabled val="1"/>
        </dgm:presLayoutVars>
      </dgm:prSet>
      <dgm:spPr/>
    </dgm:pt>
    <dgm:pt modelId="{2BE397AB-E39D-F64B-B7A7-7022A337F7C6}" type="pres">
      <dgm:prSet presAssocID="{73D40B41-3D2B-D942-A8EC-553003A78E75}" presName="parTrans" presStyleLbl="bgSibTrans2D1" presStyleIdx="3" presStyleCnt="4"/>
      <dgm:spPr/>
    </dgm:pt>
    <dgm:pt modelId="{E9FE875A-6B2C-CA4B-B478-3E2F8EE07C30}" type="pres">
      <dgm:prSet presAssocID="{44EC50BC-ED8B-9D41-A008-E51153D04B0F}" presName="node" presStyleLbl="node1" presStyleIdx="3" presStyleCnt="4">
        <dgm:presLayoutVars>
          <dgm:bulletEnabled val="1"/>
        </dgm:presLayoutVars>
      </dgm:prSet>
      <dgm:spPr/>
    </dgm:pt>
  </dgm:ptLst>
  <dgm:cxnLst>
    <dgm:cxn modelId="{5A5DE512-A849-1C45-81D4-C497D46088E9}" type="presOf" srcId="{1FD88E32-72F6-C042-8C79-16BFAD0D910E}" destId="{7EBC6DAB-95B1-E74B-84AF-A5558032EA98}" srcOrd="0" destOrd="1" presId="urn:microsoft.com/office/officeart/2005/8/layout/radial4"/>
    <dgm:cxn modelId="{335A0A15-4F2A-8749-A4E3-F79913A71F65}" srcId="{DBFBF0C6-2F11-0749-8551-74844084A4C6}" destId="{1FD88E32-72F6-C042-8C79-16BFAD0D910E}" srcOrd="0" destOrd="0" parTransId="{B8F20D9E-A9BA-4D41-95B1-AAD062C06A66}" sibTransId="{E1C22B12-6D99-9C49-BA40-434B6A201E16}"/>
    <dgm:cxn modelId="{BA41FD1F-2CA3-D744-B718-F6826BFA3E4B}" srcId="{2E371EB2-8E75-4449-B08F-BF1BCE6CE619}" destId="{4BE767CE-32C6-9946-AC57-54DC713E799D}" srcOrd="2" destOrd="0" parTransId="{C932A142-880E-3A4B-B360-E3232196D070}" sibTransId="{ED930CB5-53A4-2349-97C1-050A88337F51}"/>
    <dgm:cxn modelId="{F1DEF462-12E2-3742-88FC-4D1F0D86CC9D}" type="presOf" srcId="{DBFBF0C6-2F11-0749-8551-74844084A4C6}" destId="{7EBC6DAB-95B1-E74B-84AF-A5558032EA98}" srcOrd="0" destOrd="0" presId="urn:microsoft.com/office/officeart/2005/8/layout/radial4"/>
    <dgm:cxn modelId="{A0487064-D297-FE49-9F36-4FA98674A486}" type="presOf" srcId="{5C459C38-D0C7-F049-9825-005AEEEFCAA7}" destId="{7EBC6DAB-95B1-E74B-84AF-A5558032EA98}" srcOrd="0" destOrd="2" presId="urn:microsoft.com/office/officeart/2005/8/layout/radial4"/>
    <dgm:cxn modelId="{4B757E72-9C55-9340-85C7-33CBBD25CF7F}" type="presOf" srcId="{73D40B41-3D2B-D942-A8EC-553003A78E75}" destId="{2BE397AB-E39D-F64B-B7A7-7022A337F7C6}" srcOrd="0" destOrd="0" presId="urn:microsoft.com/office/officeart/2005/8/layout/radial4"/>
    <dgm:cxn modelId="{070C4273-D66D-8E4B-AE02-2411820E52DE}" type="presOf" srcId="{BE40E918-2B59-8A43-A061-D9ADB8A3BA2E}" destId="{798F4EAD-EEBB-F948-8122-8A4CB53E27B8}" srcOrd="0" destOrd="0" presId="urn:microsoft.com/office/officeart/2005/8/layout/radial4"/>
    <dgm:cxn modelId="{A530E676-CCAF-4B41-A846-0B61CC6A69FE}" srcId="{2E371EB2-8E75-4449-B08F-BF1BCE6CE619}" destId="{DBFBF0C6-2F11-0749-8551-74844084A4C6}" srcOrd="1" destOrd="0" parTransId="{74F24A7F-54D6-3C47-8C66-315701CCC83C}" sibTransId="{CD4E575A-C213-4549-863F-63D281761B2C}"/>
    <dgm:cxn modelId="{355E567F-59B1-A743-9440-A3532B6F0812}" type="presOf" srcId="{74F24A7F-54D6-3C47-8C66-315701CCC83C}" destId="{0B4AA121-83C8-5541-880A-94B6B1ED83AC}" srcOrd="0" destOrd="0" presId="urn:microsoft.com/office/officeart/2005/8/layout/radial4"/>
    <dgm:cxn modelId="{8131958E-B987-AF4C-B6A2-C9B132DF8970}" type="presOf" srcId="{4BE767CE-32C6-9946-AC57-54DC713E799D}" destId="{3BA43252-2B49-824A-8118-BDC08EA147C5}" srcOrd="0" destOrd="0" presId="urn:microsoft.com/office/officeart/2005/8/layout/radial4"/>
    <dgm:cxn modelId="{009AD89A-DC53-734A-87B8-18F8BB564DF2}" type="presOf" srcId="{44EC50BC-ED8B-9D41-A008-E51153D04B0F}" destId="{E9FE875A-6B2C-CA4B-B478-3E2F8EE07C30}" srcOrd="0" destOrd="0" presId="urn:microsoft.com/office/officeart/2005/8/layout/radial4"/>
    <dgm:cxn modelId="{2C03849E-F8A8-AC4F-902B-F62A0EFA3713}" srcId="{6A9274E8-CB84-3444-9F08-7406E7A9D51C}" destId="{2E371EB2-8E75-4449-B08F-BF1BCE6CE619}" srcOrd="0" destOrd="0" parTransId="{D34F7422-1485-E248-846E-7AD2D42C6BF9}" sibTransId="{D21D2557-D7CC-3643-B6C4-41FACDADF25E}"/>
    <dgm:cxn modelId="{A75B7CAB-3CF8-C940-9E9C-5879B346F3DC}" type="presOf" srcId="{2E371EB2-8E75-4449-B08F-BF1BCE6CE619}" destId="{88237D3F-92D4-D841-8E67-75E36C9495DB}" srcOrd="0" destOrd="0" presId="urn:microsoft.com/office/officeart/2005/8/layout/radial4"/>
    <dgm:cxn modelId="{D6869FC2-00E3-F24D-9E25-928AC1B7A1C8}" type="presOf" srcId="{C932A142-880E-3A4B-B360-E3232196D070}" destId="{CB2744A2-6B8B-C74A-A84E-3C0B3B727190}" srcOrd="0" destOrd="0" presId="urn:microsoft.com/office/officeart/2005/8/layout/radial4"/>
    <dgm:cxn modelId="{7A98E7C4-EDE7-DB42-A3A8-D445CCCC654C}" type="presOf" srcId="{D7F5F52E-40CF-FC4D-A4C9-3E7C79D64301}" destId="{7EBC6DAB-95B1-E74B-84AF-A5558032EA98}" srcOrd="0" destOrd="3" presId="urn:microsoft.com/office/officeart/2005/8/layout/radial4"/>
    <dgm:cxn modelId="{707180C7-457C-A24A-B750-7976DFD0008D}" srcId="{2E371EB2-8E75-4449-B08F-BF1BCE6CE619}" destId="{BE40E918-2B59-8A43-A061-D9ADB8A3BA2E}" srcOrd="0" destOrd="0" parTransId="{0D0DC20D-3717-1148-B8B1-A591A2C1C238}" sibTransId="{FD7F0B6C-30C3-4244-9F3B-8111335AD7E2}"/>
    <dgm:cxn modelId="{2E3E7DD1-548F-F64F-B372-3920A5201164}" type="presOf" srcId="{6A9274E8-CB84-3444-9F08-7406E7A9D51C}" destId="{8A400A77-1785-C744-B3DA-9960A8A073BC}" srcOrd="0" destOrd="0" presId="urn:microsoft.com/office/officeart/2005/8/layout/radial4"/>
    <dgm:cxn modelId="{63749CDD-1D1A-3847-8275-3684D85EAE2C}" srcId="{DBFBF0C6-2F11-0749-8551-74844084A4C6}" destId="{D7F5F52E-40CF-FC4D-A4C9-3E7C79D64301}" srcOrd="2" destOrd="0" parTransId="{8D66737E-FE15-5248-B740-62236CEEC4C1}" sibTransId="{10DCFDA6-8D68-8748-9FF2-002E90A1D5CC}"/>
    <dgm:cxn modelId="{D5488BF1-86B5-AA4B-B9D2-C32399AE451B}" type="presOf" srcId="{0D0DC20D-3717-1148-B8B1-A591A2C1C238}" destId="{EF5BAEF3-89F0-1C4C-9448-B0B06B224D30}" srcOrd="0" destOrd="0" presId="urn:microsoft.com/office/officeart/2005/8/layout/radial4"/>
    <dgm:cxn modelId="{36C92DF3-6FD1-9F4B-8E92-7AECFF34145C}" srcId="{2E371EB2-8E75-4449-B08F-BF1BCE6CE619}" destId="{44EC50BC-ED8B-9D41-A008-E51153D04B0F}" srcOrd="3" destOrd="0" parTransId="{73D40B41-3D2B-D942-A8EC-553003A78E75}" sibTransId="{CF68F18A-92B3-9B49-87D9-C7D9A6277557}"/>
    <dgm:cxn modelId="{17EE81F9-3F34-144C-A5F8-B5ADD9606119}" srcId="{DBFBF0C6-2F11-0749-8551-74844084A4C6}" destId="{5C459C38-D0C7-F049-9825-005AEEEFCAA7}" srcOrd="1" destOrd="0" parTransId="{B65AE331-8C79-D049-8312-4BD340917E13}" sibTransId="{BFEACF1F-0D93-474C-8CA9-4F0826644AC6}"/>
    <dgm:cxn modelId="{2A4AF111-F68B-CF48-9F9A-23FE73EBEBEA}" type="presParOf" srcId="{8A400A77-1785-C744-B3DA-9960A8A073BC}" destId="{88237D3F-92D4-D841-8E67-75E36C9495DB}" srcOrd="0" destOrd="0" presId="urn:microsoft.com/office/officeart/2005/8/layout/radial4"/>
    <dgm:cxn modelId="{D2CE667F-054D-024A-947B-0BBD37EB06DC}" type="presParOf" srcId="{8A400A77-1785-C744-B3DA-9960A8A073BC}" destId="{EF5BAEF3-89F0-1C4C-9448-B0B06B224D30}" srcOrd="1" destOrd="0" presId="urn:microsoft.com/office/officeart/2005/8/layout/radial4"/>
    <dgm:cxn modelId="{2554F735-B5CB-8541-8E4A-20C0DA283587}" type="presParOf" srcId="{8A400A77-1785-C744-B3DA-9960A8A073BC}" destId="{798F4EAD-EEBB-F948-8122-8A4CB53E27B8}" srcOrd="2" destOrd="0" presId="urn:microsoft.com/office/officeart/2005/8/layout/radial4"/>
    <dgm:cxn modelId="{5AE59424-4C5B-CC46-84F0-89320B208EE8}" type="presParOf" srcId="{8A400A77-1785-C744-B3DA-9960A8A073BC}" destId="{0B4AA121-83C8-5541-880A-94B6B1ED83AC}" srcOrd="3" destOrd="0" presId="urn:microsoft.com/office/officeart/2005/8/layout/radial4"/>
    <dgm:cxn modelId="{2A192C16-0EED-B043-B8C4-2BCF4CE7A353}" type="presParOf" srcId="{8A400A77-1785-C744-B3DA-9960A8A073BC}" destId="{7EBC6DAB-95B1-E74B-84AF-A5558032EA98}" srcOrd="4" destOrd="0" presId="urn:microsoft.com/office/officeart/2005/8/layout/radial4"/>
    <dgm:cxn modelId="{ED12B04D-ED26-0A43-A0A9-F450D1B2D3A4}" type="presParOf" srcId="{8A400A77-1785-C744-B3DA-9960A8A073BC}" destId="{CB2744A2-6B8B-C74A-A84E-3C0B3B727190}" srcOrd="5" destOrd="0" presId="urn:microsoft.com/office/officeart/2005/8/layout/radial4"/>
    <dgm:cxn modelId="{E2E484C9-75FA-9C41-9945-657AA0EDD6AE}" type="presParOf" srcId="{8A400A77-1785-C744-B3DA-9960A8A073BC}" destId="{3BA43252-2B49-824A-8118-BDC08EA147C5}" srcOrd="6" destOrd="0" presId="urn:microsoft.com/office/officeart/2005/8/layout/radial4"/>
    <dgm:cxn modelId="{2F7B86AF-1398-F340-8477-C45D6D4F0802}" type="presParOf" srcId="{8A400A77-1785-C744-B3DA-9960A8A073BC}" destId="{2BE397AB-E39D-F64B-B7A7-7022A337F7C6}" srcOrd="7" destOrd="0" presId="urn:microsoft.com/office/officeart/2005/8/layout/radial4"/>
    <dgm:cxn modelId="{1BA6C95B-6FB7-1D45-9AF8-A16345D49471}" type="presParOf" srcId="{8A400A77-1785-C744-B3DA-9960A8A073BC}" destId="{E9FE875A-6B2C-CA4B-B478-3E2F8EE07C30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610E7B-E966-47CA-BBC1-C48ADD6C28E8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F55C9A3-A276-47B5-8F16-520D37CA7D80}">
      <dgm:prSet/>
      <dgm:spPr/>
      <dgm:t>
        <a:bodyPr/>
        <a:lstStyle/>
        <a:p>
          <a:r>
            <a:rPr lang="en-US" b="0" i="0" dirty="0"/>
            <a:t>You feel severely tired and it doesn’t get better with rest or sleep</a:t>
          </a:r>
          <a:endParaRPr lang="en-US" dirty="0"/>
        </a:p>
      </dgm:t>
    </dgm:pt>
    <dgm:pt modelId="{2AC0874C-502C-44B5-A37A-1E5971D0FDD6}" type="parTrans" cxnId="{29B32652-ABA6-4A31-A751-5E0D85010FFC}">
      <dgm:prSet/>
      <dgm:spPr/>
      <dgm:t>
        <a:bodyPr/>
        <a:lstStyle/>
        <a:p>
          <a:endParaRPr lang="en-US"/>
        </a:p>
      </dgm:t>
    </dgm:pt>
    <dgm:pt modelId="{35A8B4E5-E728-4339-A270-3BB63007B40B}" type="sibTrans" cxnId="{29B32652-ABA6-4A31-A751-5E0D85010FFC}">
      <dgm:prSet/>
      <dgm:spPr/>
      <dgm:t>
        <a:bodyPr/>
        <a:lstStyle/>
        <a:p>
          <a:endParaRPr lang="en-US"/>
        </a:p>
      </dgm:t>
    </dgm:pt>
    <dgm:pt modelId="{82658FC8-A206-4E41-BA49-39505A95B0F7}">
      <dgm:prSet/>
      <dgm:spPr/>
      <dgm:t>
        <a:bodyPr/>
        <a:lstStyle/>
        <a:p>
          <a:r>
            <a:rPr lang="en-US" dirty="0"/>
            <a:t>Lack of energy/prolonged tiredness after activity</a:t>
          </a:r>
        </a:p>
      </dgm:t>
    </dgm:pt>
    <dgm:pt modelId="{3C8AF1E4-4D68-42F3-887C-75D82F260015}" type="parTrans" cxnId="{BB2CC82F-6E36-4710-9BD0-5FF49BCE6563}">
      <dgm:prSet/>
      <dgm:spPr/>
      <dgm:t>
        <a:bodyPr/>
        <a:lstStyle/>
        <a:p>
          <a:endParaRPr lang="en-US"/>
        </a:p>
      </dgm:t>
    </dgm:pt>
    <dgm:pt modelId="{2BF56111-AC7F-4D7A-9FCD-B525EAE59203}" type="sibTrans" cxnId="{BB2CC82F-6E36-4710-9BD0-5FF49BCE6563}">
      <dgm:prSet/>
      <dgm:spPr/>
      <dgm:t>
        <a:bodyPr/>
        <a:lstStyle/>
        <a:p>
          <a:endParaRPr lang="en-US"/>
        </a:p>
      </dgm:t>
    </dgm:pt>
    <dgm:pt modelId="{C053200C-36F4-4744-9750-A9FF3BA2D004}">
      <dgm:prSet/>
      <dgm:spPr/>
      <dgm:t>
        <a:bodyPr/>
        <a:lstStyle/>
        <a:p>
          <a:r>
            <a:rPr lang="en-US" dirty="0"/>
            <a:t>Weakness, heaviness in arms/legs </a:t>
          </a:r>
        </a:p>
      </dgm:t>
    </dgm:pt>
    <dgm:pt modelId="{FAA12E2A-185D-4391-AB3F-F25AD7CB4646}" type="parTrans" cxnId="{6A85D29D-15B1-4E9F-A3A3-EDE2697103E2}">
      <dgm:prSet/>
      <dgm:spPr/>
      <dgm:t>
        <a:bodyPr/>
        <a:lstStyle/>
        <a:p>
          <a:endParaRPr lang="en-US"/>
        </a:p>
      </dgm:t>
    </dgm:pt>
    <dgm:pt modelId="{3EA99BAE-0E79-49AC-AE7C-F0421F335C8C}" type="sibTrans" cxnId="{6A85D29D-15B1-4E9F-A3A3-EDE2697103E2}">
      <dgm:prSet/>
      <dgm:spPr/>
      <dgm:t>
        <a:bodyPr/>
        <a:lstStyle/>
        <a:p>
          <a:endParaRPr lang="en-US"/>
        </a:p>
      </dgm:t>
    </dgm:pt>
    <dgm:pt modelId="{6E97D53A-3F52-490E-BE07-24F799A0FD0B}">
      <dgm:prSet/>
      <dgm:spPr/>
      <dgm:t>
        <a:bodyPr/>
        <a:lstStyle/>
        <a:p>
          <a:r>
            <a:rPr lang="en-US" dirty="0"/>
            <a:t>Listlessness or irritability </a:t>
          </a:r>
        </a:p>
      </dgm:t>
    </dgm:pt>
    <dgm:pt modelId="{E9A5F330-10D3-4DE9-A968-6C58F5B7E02B}" type="parTrans" cxnId="{7A431F7A-4C1E-4481-9432-C6199359391C}">
      <dgm:prSet/>
      <dgm:spPr/>
      <dgm:t>
        <a:bodyPr/>
        <a:lstStyle/>
        <a:p>
          <a:endParaRPr lang="en-US"/>
        </a:p>
      </dgm:t>
    </dgm:pt>
    <dgm:pt modelId="{C761A91F-D5FC-4F7D-8C3B-56933D880275}" type="sibTrans" cxnId="{7A431F7A-4C1E-4481-9432-C6199359391C}">
      <dgm:prSet/>
      <dgm:spPr/>
      <dgm:t>
        <a:bodyPr/>
        <a:lstStyle/>
        <a:p>
          <a:endParaRPr lang="en-US"/>
        </a:p>
      </dgm:t>
    </dgm:pt>
    <dgm:pt modelId="{43729CB8-0BF4-4A51-B474-798EC5A9B828}">
      <dgm:prSet/>
      <dgm:spPr/>
      <dgm:t>
        <a:bodyPr/>
        <a:lstStyle/>
        <a:p>
          <a:r>
            <a:rPr lang="en-US" dirty="0"/>
            <a:t>Trouble starting or finishing tasks due to tiredness </a:t>
          </a:r>
        </a:p>
      </dgm:t>
    </dgm:pt>
    <dgm:pt modelId="{6CACABE2-1D2B-48F3-AD37-EDAA96A880FE}" type="parTrans" cxnId="{223A9C77-563B-462C-84D8-B3E49D1E2376}">
      <dgm:prSet/>
      <dgm:spPr/>
      <dgm:t>
        <a:bodyPr/>
        <a:lstStyle/>
        <a:p>
          <a:endParaRPr lang="en-US"/>
        </a:p>
      </dgm:t>
    </dgm:pt>
    <dgm:pt modelId="{91F3BBFF-C64C-4549-A3F5-B8EB6898BF9A}" type="sibTrans" cxnId="{223A9C77-563B-462C-84D8-B3E49D1E2376}">
      <dgm:prSet/>
      <dgm:spPr/>
      <dgm:t>
        <a:bodyPr/>
        <a:lstStyle/>
        <a:p>
          <a:endParaRPr lang="en-US"/>
        </a:p>
      </dgm:t>
    </dgm:pt>
    <dgm:pt modelId="{BB4AC73F-9DD2-4A06-B98B-12E1D54AD7F3}">
      <dgm:prSet/>
      <dgm:spPr/>
      <dgm:t>
        <a:bodyPr/>
        <a:lstStyle/>
        <a:p>
          <a:r>
            <a:rPr lang="en-US" dirty="0"/>
            <a:t>Needing to sleep during the day </a:t>
          </a:r>
        </a:p>
      </dgm:t>
    </dgm:pt>
    <dgm:pt modelId="{7A14373C-306B-4726-9911-794407617883}" type="parTrans" cxnId="{77B80083-C88A-4630-AA84-843060F93178}">
      <dgm:prSet/>
      <dgm:spPr/>
      <dgm:t>
        <a:bodyPr/>
        <a:lstStyle/>
        <a:p>
          <a:endParaRPr lang="en-US"/>
        </a:p>
      </dgm:t>
    </dgm:pt>
    <dgm:pt modelId="{26341FB0-3205-4460-8387-6D4C29472B7E}" type="sibTrans" cxnId="{77B80083-C88A-4630-AA84-843060F93178}">
      <dgm:prSet/>
      <dgm:spPr/>
      <dgm:t>
        <a:bodyPr/>
        <a:lstStyle/>
        <a:p>
          <a:endParaRPr lang="en-US"/>
        </a:p>
      </dgm:t>
    </dgm:pt>
    <dgm:pt modelId="{E2A18E51-F40A-4554-BE01-F234123996BA}">
      <dgm:prSet/>
      <dgm:spPr/>
      <dgm:t>
        <a:bodyPr/>
        <a:lstStyle/>
        <a:p>
          <a:r>
            <a:rPr lang="en-US" dirty="0"/>
            <a:t>Unable or needing help to do usual or desired activities </a:t>
          </a:r>
        </a:p>
      </dgm:t>
    </dgm:pt>
    <dgm:pt modelId="{586CD120-CE92-428B-AB46-0977E5B86B3E}" type="parTrans" cxnId="{3E57A39A-9864-46F7-B149-7BB055A8974C}">
      <dgm:prSet/>
      <dgm:spPr/>
      <dgm:t>
        <a:bodyPr/>
        <a:lstStyle/>
        <a:p>
          <a:endParaRPr lang="en-US"/>
        </a:p>
      </dgm:t>
    </dgm:pt>
    <dgm:pt modelId="{2ED5C8F7-15B3-4073-90CF-9C5D008A5BC0}" type="sibTrans" cxnId="{3E57A39A-9864-46F7-B149-7BB055A8974C}">
      <dgm:prSet/>
      <dgm:spPr/>
      <dgm:t>
        <a:bodyPr/>
        <a:lstStyle/>
        <a:p>
          <a:endParaRPr lang="en-US"/>
        </a:p>
      </dgm:t>
    </dgm:pt>
    <dgm:pt modelId="{CD548B14-F164-4CB0-A9F1-EC1146D2856C}">
      <dgm:prSet/>
      <dgm:spPr/>
      <dgm:t>
        <a:bodyPr/>
        <a:lstStyle/>
        <a:p>
          <a:r>
            <a:rPr lang="en-US" dirty="0"/>
            <a:t>Being too tired to eat </a:t>
          </a:r>
        </a:p>
      </dgm:t>
    </dgm:pt>
    <dgm:pt modelId="{B6E65D26-5B85-422A-851C-A4B062AF8A72}" type="parTrans" cxnId="{DBCC0D12-0AE6-40FA-ACA6-B3A8D91EEB20}">
      <dgm:prSet/>
      <dgm:spPr/>
      <dgm:t>
        <a:bodyPr/>
        <a:lstStyle/>
        <a:p>
          <a:endParaRPr lang="en-US"/>
        </a:p>
      </dgm:t>
    </dgm:pt>
    <dgm:pt modelId="{260C3A3B-EACB-4AD0-B035-E2BC4DC755BA}" type="sibTrans" cxnId="{DBCC0D12-0AE6-40FA-ACA6-B3A8D91EEB20}">
      <dgm:prSet/>
      <dgm:spPr/>
      <dgm:t>
        <a:bodyPr/>
        <a:lstStyle/>
        <a:p>
          <a:endParaRPr lang="en-US"/>
        </a:p>
      </dgm:t>
    </dgm:pt>
    <dgm:pt modelId="{CE84882B-01ED-4AF3-BF82-B85558003AEC}">
      <dgm:prSet/>
      <dgm:spPr/>
      <dgm:t>
        <a:bodyPr/>
        <a:lstStyle/>
        <a:p>
          <a:r>
            <a:rPr lang="en-US" dirty="0"/>
            <a:t>Difficulty with concentration and memory </a:t>
          </a:r>
        </a:p>
      </dgm:t>
    </dgm:pt>
    <dgm:pt modelId="{7CE777F8-94B4-4D8F-A86E-1191976BEAFC}" type="parTrans" cxnId="{CA601DBA-926D-4948-AA41-F2CD5D542244}">
      <dgm:prSet/>
      <dgm:spPr/>
      <dgm:t>
        <a:bodyPr/>
        <a:lstStyle/>
        <a:p>
          <a:endParaRPr lang="en-US"/>
        </a:p>
      </dgm:t>
    </dgm:pt>
    <dgm:pt modelId="{34E7DB59-5388-4640-93DE-FAFC12CA2393}" type="sibTrans" cxnId="{CA601DBA-926D-4948-AA41-F2CD5D542244}">
      <dgm:prSet/>
      <dgm:spPr/>
      <dgm:t>
        <a:bodyPr/>
        <a:lstStyle/>
        <a:p>
          <a:endParaRPr lang="en-US"/>
        </a:p>
      </dgm:t>
    </dgm:pt>
    <dgm:pt modelId="{34E8EF0B-3AE1-4124-8649-0FD2C360A856}">
      <dgm:prSet/>
      <dgm:spPr/>
      <dgm:t>
        <a:bodyPr/>
        <a:lstStyle/>
        <a:p>
          <a:r>
            <a:rPr lang="en-US" dirty="0"/>
            <a:t>Limiting social activities due to tiredness</a:t>
          </a:r>
        </a:p>
      </dgm:t>
    </dgm:pt>
    <dgm:pt modelId="{E4CD4F52-259A-44DE-821D-1DC4745E315F}" type="parTrans" cxnId="{48FBEA28-1E28-4967-8198-A1F7C0CA0E5E}">
      <dgm:prSet/>
      <dgm:spPr/>
      <dgm:t>
        <a:bodyPr/>
        <a:lstStyle/>
        <a:p>
          <a:endParaRPr lang="en-US"/>
        </a:p>
      </dgm:t>
    </dgm:pt>
    <dgm:pt modelId="{564243E4-46B8-413F-8735-6795F4649EB7}" type="sibTrans" cxnId="{48FBEA28-1E28-4967-8198-A1F7C0CA0E5E}">
      <dgm:prSet/>
      <dgm:spPr/>
      <dgm:t>
        <a:bodyPr/>
        <a:lstStyle/>
        <a:p>
          <a:endParaRPr lang="en-US"/>
        </a:p>
      </dgm:t>
    </dgm:pt>
    <dgm:pt modelId="{22008EBA-E1B9-1640-BD8C-6B5958DE3FA9}" type="pres">
      <dgm:prSet presAssocID="{36610E7B-E966-47CA-BBC1-C48ADD6C28E8}" presName="diagram" presStyleCnt="0">
        <dgm:presLayoutVars>
          <dgm:dir/>
          <dgm:resizeHandles val="exact"/>
        </dgm:presLayoutVars>
      </dgm:prSet>
      <dgm:spPr/>
    </dgm:pt>
    <dgm:pt modelId="{807D3170-44DB-704E-A55D-A8E6F85433A7}" type="pres">
      <dgm:prSet presAssocID="{2F55C9A3-A276-47B5-8F16-520D37CA7D80}" presName="node" presStyleLbl="node1" presStyleIdx="0" presStyleCnt="10">
        <dgm:presLayoutVars>
          <dgm:bulletEnabled val="1"/>
        </dgm:presLayoutVars>
      </dgm:prSet>
      <dgm:spPr/>
    </dgm:pt>
    <dgm:pt modelId="{BECF73EE-8363-A24D-A97A-A99F65733DE3}" type="pres">
      <dgm:prSet presAssocID="{35A8B4E5-E728-4339-A270-3BB63007B40B}" presName="sibTrans" presStyleCnt="0"/>
      <dgm:spPr/>
    </dgm:pt>
    <dgm:pt modelId="{5EDC2124-E871-0047-A746-C499FE88338B}" type="pres">
      <dgm:prSet presAssocID="{82658FC8-A206-4E41-BA49-39505A95B0F7}" presName="node" presStyleLbl="node1" presStyleIdx="1" presStyleCnt="10">
        <dgm:presLayoutVars>
          <dgm:bulletEnabled val="1"/>
        </dgm:presLayoutVars>
      </dgm:prSet>
      <dgm:spPr/>
    </dgm:pt>
    <dgm:pt modelId="{78824C8A-0CA8-424D-8C10-52A0398E5D15}" type="pres">
      <dgm:prSet presAssocID="{2BF56111-AC7F-4D7A-9FCD-B525EAE59203}" presName="sibTrans" presStyleCnt="0"/>
      <dgm:spPr/>
    </dgm:pt>
    <dgm:pt modelId="{30103A90-FDD6-C34A-B139-572A257FBA16}" type="pres">
      <dgm:prSet presAssocID="{C053200C-36F4-4744-9750-A9FF3BA2D004}" presName="node" presStyleLbl="node1" presStyleIdx="2" presStyleCnt="10">
        <dgm:presLayoutVars>
          <dgm:bulletEnabled val="1"/>
        </dgm:presLayoutVars>
      </dgm:prSet>
      <dgm:spPr/>
    </dgm:pt>
    <dgm:pt modelId="{6F846858-5CD7-5246-A0B6-1002D98CE08D}" type="pres">
      <dgm:prSet presAssocID="{3EA99BAE-0E79-49AC-AE7C-F0421F335C8C}" presName="sibTrans" presStyleCnt="0"/>
      <dgm:spPr/>
    </dgm:pt>
    <dgm:pt modelId="{B6EA5D3C-0F28-9649-95AA-15DA9B181E66}" type="pres">
      <dgm:prSet presAssocID="{6E97D53A-3F52-490E-BE07-24F799A0FD0B}" presName="node" presStyleLbl="node1" presStyleIdx="3" presStyleCnt="10">
        <dgm:presLayoutVars>
          <dgm:bulletEnabled val="1"/>
        </dgm:presLayoutVars>
      </dgm:prSet>
      <dgm:spPr/>
    </dgm:pt>
    <dgm:pt modelId="{44188E25-7ABF-B140-8762-CA6DD6326CB2}" type="pres">
      <dgm:prSet presAssocID="{C761A91F-D5FC-4F7D-8C3B-56933D880275}" presName="sibTrans" presStyleCnt="0"/>
      <dgm:spPr/>
    </dgm:pt>
    <dgm:pt modelId="{9C4E2C55-4AD6-AA4B-B147-51B30B53D145}" type="pres">
      <dgm:prSet presAssocID="{43729CB8-0BF4-4A51-B474-798EC5A9B828}" presName="node" presStyleLbl="node1" presStyleIdx="4" presStyleCnt="10">
        <dgm:presLayoutVars>
          <dgm:bulletEnabled val="1"/>
        </dgm:presLayoutVars>
      </dgm:prSet>
      <dgm:spPr/>
    </dgm:pt>
    <dgm:pt modelId="{B7D662F2-626C-F944-997A-AB08153B7167}" type="pres">
      <dgm:prSet presAssocID="{91F3BBFF-C64C-4549-A3F5-B8EB6898BF9A}" presName="sibTrans" presStyleCnt="0"/>
      <dgm:spPr/>
    </dgm:pt>
    <dgm:pt modelId="{8D8646CA-1C0E-174B-BF88-F9A7DBB77928}" type="pres">
      <dgm:prSet presAssocID="{BB4AC73F-9DD2-4A06-B98B-12E1D54AD7F3}" presName="node" presStyleLbl="node1" presStyleIdx="5" presStyleCnt="10">
        <dgm:presLayoutVars>
          <dgm:bulletEnabled val="1"/>
        </dgm:presLayoutVars>
      </dgm:prSet>
      <dgm:spPr/>
    </dgm:pt>
    <dgm:pt modelId="{C47DDAFC-096F-6644-A95C-7A04B68B70FF}" type="pres">
      <dgm:prSet presAssocID="{26341FB0-3205-4460-8387-6D4C29472B7E}" presName="sibTrans" presStyleCnt="0"/>
      <dgm:spPr/>
    </dgm:pt>
    <dgm:pt modelId="{25B901FA-B35A-2A41-B1B2-1B0FC571D77B}" type="pres">
      <dgm:prSet presAssocID="{E2A18E51-F40A-4554-BE01-F234123996BA}" presName="node" presStyleLbl="node1" presStyleIdx="6" presStyleCnt="10">
        <dgm:presLayoutVars>
          <dgm:bulletEnabled val="1"/>
        </dgm:presLayoutVars>
      </dgm:prSet>
      <dgm:spPr/>
    </dgm:pt>
    <dgm:pt modelId="{A1A29D89-81FA-E142-8F47-748891936493}" type="pres">
      <dgm:prSet presAssocID="{2ED5C8F7-15B3-4073-90CF-9C5D008A5BC0}" presName="sibTrans" presStyleCnt="0"/>
      <dgm:spPr/>
    </dgm:pt>
    <dgm:pt modelId="{D6F333C5-4FF9-AA44-80B9-FEB499CB61D2}" type="pres">
      <dgm:prSet presAssocID="{CD548B14-F164-4CB0-A9F1-EC1146D2856C}" presName="node" presStyleLbl="node1" presStyleIdx="7" presStyleCnt="10">
        <dgm:presLayoutVars>
          <dgm:bulletEnabled val="1"/>
        </dgm:presLayoutVars>
      </dgm:prSet>
      <dgm:spPr/>
    </dgm:pt>
    <dgm:pt modelId="{0F3D4850-F806-884A-A179-FC6FED988209}" type="pres">
      <dgm:prSet presAssocID="{260C3A3B-EACB-4AD0-B035-E2BC4DC755BA}" presName="sibTrans" presStyleCnt="0"/>
      <dgm:spPr/>
    </dgm:pt>
    <dgm:pt modelId="{6001D553-B104-5342-BA41-A5259516886D}" type="pres">
      <dgm:prSet presAssocID="{CE84882B-01ED-4AF3-BF82-B85558003AEC}" presName="node" presStyleLbl="node1" presStyleIdx="8" presStyleCnt="10">
        <dgm:presLayoutVars>
          <dgm:bulletEnabled val="1"/>
        </dgm:presLayoutVars>
      </dgm:prSet>
      <dgm:spPr/>
    </dgm:pt>
    <dgm:pt modelId="{F59C1E74-BBDD-B746-BC36-F41DEDED7E6D}" type="pres">
      <dgm:prSet presAssocID="{34E7DB59-5388-4640-93DE-FAFC12CA2393}" presName="sibTrans" presStyleCnt="0"/>
      <dgm:spPr/>
    </dgm:pt>
    <dgm:pt modelId="{E20874C8-9F00-D946-B02A-E572D7EC1639}" type="pres">
      <dgm:prSet presAssocID="{34E8EF0B-3AE1-4124-8649-0FD2C360A856}" presName="node" presStyleLbl="node1" presStyleIdx="9" presStyleCnt="10">
        <dgm:presLayoutVars>
          <dgm:bulletEnabled val="1"/>
        </dgm:presLayoutVars>
      </dgm:prSet>
      <dgm:spPr/>
    </dgm:pt>
  </dgm:ptLst>
  <dgm:cxnLst>
    <dgm:cxn modelId="{06DC8011-D8B6-EA47-913B-63F18F90799E}" type="presOf" srcId="{CE84882B-01ED-4AF3-BF82-B85558003AEC}" destId="{6001D553-B104-5342-BA41-A5259516886D}" srcOrd="0" destOrd="0" presId="urn:microsoft.com/office/officeart/2005/8/layout/default"/>
    <dgm:cxn modelId="{DBCC0D12-0AE6-40FA-ACA6-B3A8D91EEB20}" srcId="{36610E7B-E966-47CA-BBC1-C48ADD6C28E8}" destId="{CD548B14-F164-4CB0-A9F1-EC1146D2856C}" srcOrd="7" destOrd="0" parTransId="{B6E65D26-5B85-422A-851C-A4B062AF8A72}" sibTransId="{260C3A3B-EACB-4AD0-B035-E2BC4DC755BA}"/>
    <dgm:cxn modelId="{48FBEA28-1E28-4967-8198-A1F7C0CA0E5E}" srcId="{36610E7B-E966-47CA-BBC1-C48ADD6C28E8}" destId="{34E8EF0B-3AE1-4124-8649-0FD2C360A856}" srcOrd="9" destOrd="0" parTransId="{E4CD4F52-259A-44DE-821D-1DC4745E315F}" sibTransId="{564243E4-46B8-413F-8735-6795F4649EB7}"/>
    <dgm:cxn modelId="{BB2CC82F-6E36-4710-9BD0-5FF49BCE6563}" srcId="{36610E7B-E966-47CA-BBC1-C48ADD6C28E8}" destId="{82658FC8-A206-4E41-BA49-39505A95B0F7}" srcOrd="1" destOrd="0" parTransId="{3C8AF1E4-4D68-42F3-887C-75D82F260015}" sibTransId="{2BF56111-AC7F-4D7A-9FCD-B525EAE59203}"/>
    <dgm:cxn modelId="{D0AE8333-145E-DE41-8A98-706413CB73C2}" type="presOf" srcId="{BB4AC73F-9DD2-4A06-B98B-12E1D54AD7F3}" destId="{8D8646CA-1C0E-174B-BF88-F9A7DBB77928}" srcOrd="0" destOrd="0" presId="urn:microsoft.com/office/officeart/2005/8/layout/default"/>
    <dgm:cxn modelId="{ABFE826A-9F90-BF43-B5B7-985AB14140FC}" type="presOf" srcId="{82658FC8-A206-4E41-BA49-39505A95B0F7}" destId="{5EDC2124-E871-0047-A746-C499FE88338B}" srcOrd="0" destOrd="0" presId="urn:microsoft.com/office/officeart/2005/8/layout/default"/>
    <dgm:cxn modelId="{29B32652-ABA6-4A31-A751-5E0D85010FFC}" srcId="{36610E7B-E966-47CA-BBC1-C48ADD6C28E8}" destId="{2F55C9A3-A276-47B5-8F16-520D37CA7D80}" srcOrd="0" destOrd="0" parTransId="{2AC0874C-502C-44B5-A37A-1E5971D0FDD6}" sibTransId="{35A8B4E5-E728-4339-A270-3BB63007B40B}"/>
    <dgm:cxn modelId="{87775755-825C-D64C-956A-BCEDDD457956}" type="presOf" srcId="{6E97D53A-3F52-490E-BE07-24F799A0FD0B}" destId="{B6EA5D3C-0F28-9649-95AA-15DA9B181E66}" srcOrd="0" destOrd="0" presId="urn:microsoft.com/office/officeart/2005/8/layout/default"/>
    <dgm:cxn modelId="{223A9C77-563B-462C-84D8-B3E49D1E2376}" srcId="{36610E7B-E966-47CA-BBC1-C48ADD6C28E8}" destId="{43729CB8-0BF4-4A51-B474-798EC5A9B828}" srcOrd="4" destOrd="0" parTransId="{6CACABE2-1D2B-48F3-AD37-EDAA96A880FE}" sibTransId="{91F3BBFF-C64C-4549-A3F5-B8EB6898BF9A}"/>
    <dgm:cxn modelId="{7A431F7A-4C1E-4481-9432-C6199359391C}" srcId="{36610E7B-E966-47CA-BBC1-C48ADD6C28E8}" destId="{6E97D53A-3F52-490E-BE07-24F799A0FD0B}" srcOrd="3" destOrd="0" parTransId="{E9A5F330-10D3-4DE9-A968-6C58F5B7E02B}" sibTransId="{C761A91F-D5FC-4F7D-8C3B-56933D880275}"/>
    <dgm:cxn modelId="{77B80083-C88A-4630-AA84-843060F93178}" srcId="{36610E7B-E966-47CA-BBC1-C48ADD6C28E8}" destId="{BB4AC73F-9DD2-4A06-B98B-12E1D54AD7F3}" srcOrd="5" destOrd="0" parTransId="{7A14373C-306B-4726-9911-794407617883}" sibTransId="{26341FB0-3205-4460-8387-6D4C29472B7E}"/>
    <dgm:cxn modelId="{AF49779A-0D09-534B-BF8B-C34A1C11459D}" type="presOf" srcId="{C053200C-36F4-4744-9750-A9FF3BA2D004}" destId="{30103A90-FDD6-C34A-B139-572A257FBA16}" srcOrd="0" destOrd="0" presId="urn:microsoft.com/office/officeart/2005/8/layout/default"/>
    <dgm:cxn modelId="{3E57A39A-9864-46F7-B149-7BB055A8974C}" srcId="{36610E7B-E966-47CA-BBC1-C48ADD6C28E8}" destId="{E2A18E51-F40A-4554-BE01-F234123996BA}" srcOrd="6" destOrd="0" parTransId="{586CD120-CE92-428B-AB46-0977E5B86B3E}" sibTransId="{2ED5C8F7-15B3-4073-90CF-9C5D008A5BC0}"/>
    <dgm:cxn modelId="{6A85D29D-15B1-4E9F-A3A3-EDE2697103E2}" srcId="{36610E7B-E966-47CA-BBC1-C48ADD6C28E8}" destId="{C053200C-36F4-4744-9750-A9FF3BA2D004}" srcOrd="2" destOrd="0" parTransId="{FAA12E2A-185D-4391-AB3F-F25AD7CB4646}" sibTransId="{3EA99BAE-0E79-49AC-AE7C-F0421F335C8C}"/>
    <dgm:cxn modelId="{E809A7B2-4FB4-BB42-94B2-6F177129203D}" type="presOf" srcId="{E2A18E51-F40A-4554-BE01-F234123996BA}" destId="{25B901FA-B35A-2A41-B1B2-1B0FC571D77B}" srcOrd="0" destOrd="0" presId="urn:microsoft.com/office/officeart/2005/8/layout/default"/>
    <dgm:cxn modelId="{E2F560B4-EC91-E940-BF1A-D63B3A5B60F2}" type="presOf" srcId="{34E8EF0B-3AE1-4124-8649-0FD2C360A856}" destId="{E20874C8-9F00-D946-B02A-E572D7EC1639}" srcOrd="0" destOrd="0" presId="urn:microsoft.com/office/officeart/2005/8/layout/default"/>
    <dgm:cxn modelId="{CA601DBA-926D-4948-AA41-F2CD5D542244}" srcId="{36610E7B-E966-47CA-BBC1-C48ADD6C28E8}" destId="{CE84882B-01ED-4AF3-BF82-B85558003AEC}" srcOrd="8" destOrd="0" parTransId="{7CE777F8-94B4-4D8F-A86E-1191976BEAFC}" sibTransId="{34E7DB59-5388-4640-93DE-FAFC12CA2393}"/>
    <dgm:cxn modelId="{48D524BC-1CC3-B34A-9EC8-4EAC4BF176B4}" type="presOf" srcId="{2F55C9A3-A276-47B5-8F16-520D37CA7D80}" destId="{807D3170-44DB-704E-A55D-A8E6F85433A7}" srcOrd="0" destOrd="0" presId="urn:microsoft.com/office/officeart/2005/8/layout/default"/>
    <dgm:cxn modelId="{BE8E52C4-7E45-374F-8220-1C9F201523CE}" type="presOf" srcId="{36610E7B-E966-47CA-BBC1-C48ADD6C28E8}" destId="{22008EBA-E1B9-1640-BD8C-6B5958DE3FA9}" srcOrd="0" destOrd="0" presId="urn:microsoft.com/office/officeart/2005/8/layout/default"/>
    <dgm:cxn modelId="{1948F8D2-6203-8B4C-97A3-0A6737C33031}" type="presOf" srcId="{43729CB8-0BF4-4A51-B474-798EC5A9B828}" destId="{9C4E2C55-4AD6-AA4B-B147-51B30B53D145}" srcOrd="0" destOrd="0" presId="urn:microsoft.com/office/officeart/2005/8/layout/default"/>
    <dgm:cxn modelId="{5F3A8EF0-D99B-A84C-8DB0-D7C8B00EE030}" type="presOf" srcId="{CD548B14-F164-4CB0-A9F1-EC1146D2856C}" destId="{D6F333C5-4FF9-AA44-80B9-FEB499CB61D2}" srcOrd="0" destOrd="0" presId="urn:microsoft.com/office/officeart/2005/8/layout/default"/>
    <dgm:cxn modelId="{7DAB9BDA-1AC5-5A4E-8ADE-11871E5470ED}" type="presParOf" srcId="{22008EBA-E1B9-1640-BD8C-6B5958DE3FA9}" destId="{807D3170-44DB-704E-A55D-A8E6F85433A7}" srcOrd="0" destOrd="0" presId="urn:microsoft.com/office/officeart/2005/8/layout/default"/>
    <dgm:cxn modelId="{1C981737-77E4-BD43-A892-EF5A6448419E}" type="presParOf" srcId="{22008EBA-E1B9-1640-BD8C-6B5958DE3FA9}" destId="{BECF73EE-8363-A24D-A97A-A99F65733DE3}" srcOrd="1" destOrd="0" presId="urn:microsoft.com/office/officeart/2005/8/layout/default"/>
    <dgm:cxn modelId="{F5F8B0BF-72A4-4045-9194-DB40764D57AC}" type="presParOf" srcId="{22008EBA-E1B9-1640-BD8C-6B5958DE3FA9}" destId="{5EDC2124-E871-0047-A746-C499FE88338B}" srcOrd="2" destOrd="0" presId="urn:microsoft.com/office/officeart/2005/8/layout/default"/>
    <dgm:cxn modelId="{E8C9EA9A-8DD1-CA48-850A-8E8D02AF55BD}" type="presParOf" srcId="{22008EBA-E1B9-1640-BD8C-6B5958DE3FA9}" destId="{78824C8A-0CA8-424D-8C10-52A0398E5D15}" srcOrd="3" destOrd="0" presId="urn:microsoft.com/office/officeart/2005/8/layout/default"/>
    <dgm:cxn modelId="{112BB96A-63BC-5240-8B95-D806FCED0EB0}" type="presParOf" srcId="{22008EBA-E1B9-1640-BD8C-6B5958DE3FA9}" destId="{30103A90-FDD6-C34A-B139-572A257FBA16}" srcOrd="4" destOrd="0" presId="urn:microsoft.com/office/officeart/2005/8/layout/default"/>
    <dgm:cxn modelId="{F8D187FD-3B30-A146-9872-DD4A4EDA1289}" type="presParOf" srcId="{22008EBA-E1B9-1640-BD8C-6B5958DE3FA9}" destId="{6F846858-5CD7-5246-A0B6-1002D98CE08D}" srcOrd="5" destOrd="0" presId="urn:microsoft.com/office/officeart/2005/8/layout/default"/>
    <dgm:cxn modelId="{F4B96F49-BF8F-0D45-815E-0B7CD968A113}" type="presParOf" srcId="{22008EBA-E1B9-1640-BD8C-6B5958DE3FA9}" destId="{B6EA5D3C-0F28-9649-95AA-15DA9B181E66}" srcOrd="6" destOrd="0" presId="urn:microsoft.com/office/officeart/2005/8/layout/default"/>
    <dgm:cxn modelId="{3F2A80C5-E534-6145-AB89-9E859078D4E8}" type="presParOf" srcId="{22008EBA-E1B9-1640-BD8C-6B5958DE3FA9}" destId="{44188E25-7ABF-B140-8762-CA6DD6326CB2}" srcOrd="7" destOrd="0" presId="urn:microsoft.com/office/officeart/2005/8/layout/default"/>
    <dgm:cxn modelId="{905D4E12-5F61-684E-8BC5-D9FF1450E78F}" type="presParOf" srcId="{22008EBA-E1B9-1640-BD8C-6B5958DE3FA9}" destId="{9C4E2C55-4AD6-AA4B-B147-51B30B53D145}" srcOrd="8" destOrd="0" presId="urn:microsoft.com/office/officeart/2005/8/layout/default"/>
    <dgm:cxn modelId="{B31FCCAE-6FE7-5A45-986C-686FC8D9C743}" type="presParOf" srcId="{22008EBA-E1B9-1640-BD8C-6B5958DE3FA9}" destId="{B7D662F2-626C-F944-997A-AB08153B7167}" srcOrd="9" destOrd="0" presId="urn:microsoft.com/office/officeart/2005/8/layout/default"/>
    <dgm:cxn modelId="{8D56043A-A62D-9A48-8E4D-65F87DB11339}" type="presParOf" srcId="{22008EBA-E1B9-1640-BD8C-6B5958DE3FA9}" destId="{8D8646CA-1C0E-174B-BF88-F9A7DBB77928}" srcOrd="10" destOrd="0" presId="urn:microsoft.com/office/officeart/2005/8/layout/default"/>
    <dgm:cxn modelId="{F83A5C0F-7F19-A644-8CC9-B171525383B5}" type="presParOf" srcId="{22008EBA-E1B9-1640-BD8C-6B5958DE3FA9}" destId="{C47DDAFC-096F-6644-A95C-7A04B68B70FF}" srcOrd="11" destOrd="0" presId="urn:microsoft.com/office/officeart/2005/8/layout/default"/>
    <dgm:cxn modelId="{2708A980-30DF-AF47-97DD-4DEA1BD92829}" type="presParOf" srcId="{22008EBA-E1B9-1640-BD8C-6B5958DE3FA9}" destId="{25B901FA-B35A-2A41-B1B2-1B0FC571D77B}" srcOrd="12" destOrd="0" presId="urn:microsoft.com/office/officeart/2005/8/layout/default"/>
    <dgm:cxn modelId="{02F2E565-09C8-3F47-87AD-4934658FCA9C}" type="presParOf" srcId="{22008EBA-E1B9-1640-BD8C-6B5958DE3FA9}" destId="{A1A29D89-81FA-E142-8F47-748891936493}" srcOrd="13" destOrd="0" presId="urn:microsoft.com/office/officeart/2005/8/layout/default"/>
    <dgm:cxn modelId="{41CF794C-1063-124A-99D9-14C2E4163985}" type="presParOf" srcId="{22008EBA-E1B9-1640-BD8C-6B5958DE3FA9}" destId="{D6F333C5-4FF9-AA44-80B9-FEB499CB61D2}" srcOrd="14" destOrd="0" presId="urn:microsoft.com/office/officeart/2005/8/layout/default"/>
    <dgm:cxn modelId="{87AA1E8E-D8E2-314D-B104-F4E99D98C2AA}" type="presParOf" srcId="{22008EBA-E1B9-1640-BD8C-6B5958DE3FA9}" destId="{0F3D4850-F806-884A-A179-FC6FED988209}" srcOrd="15" destOrd="0" presId="urn:microsoft.com/office/officeart/2005/8/layout/default"/>
    <dgm:cxn modelId="{01D9CD72-B412-1547-9149-1D6A7DB413C4}" type="presParOf" srcId="{22008EBA-E1B9-1640-BD8C-6B5958DE3FA9}" destId="{6001D553-B104-5342-BA41-A5259516886D}" srcOrd="16" destOrd="0" presId="urn:microsoft.com/office/officeart/2005/8/layout/default"/>
    <dgm:cxn modelId="{FA02A85B-0C13-1A48-8B1A-EA85D2672FAB}" type="presParOf" srcId="{22008EBA-E1B9-1640-BD8C-6B5958DE3FA9}" destId="{F59C1E74-BBDD-B746-BC36-F41DEDED7E6D}" srcOrd="17" destOrd="0" presId="urn:microsoft.com/office/officeart/2005/8/layout/default"/>
    <dgm:cxn modelId="{9314BB3C-C648-E340-AD90-80A495B3816A}" type="presParOf" srcId="{22008EBA-E1B9-1640-BD8C-6B5958DE3FA9}" destId="{E20874C8-9F00-D946-B02A-E572D7EC1639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5A0C5-35B3-456C-91DC-E4CE771F4FAC}">
      <dsp:nvSpPr>
        <dsp:cNvPr id="0" name=""/>
        <dsp:cNvSpPr/>
      </dsp:nvSpPr>
      <dsp:spPr>
        <a:xfrm>
          <a:off x="26706" y="155897"/>
          <a:ext cx="1093064" cy="10930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AAD37D-E759-4966-B6E7-15888A00B5BB}">
      <dsp:nvSpPr>
        <dsp:cNvPr id="0" name=""/>
        <dsp:cNvSpPr/>
      </dsp:nvSpPr>
      <dsp:spPr>
        <a:xfrm>
          <a:off x="26706" y="1431694"/>
          <a:ext cx="3123040" cy="468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700" kern="1200" dirty="0"/>
            <a:t>Physical therapy</a:t>
          </a:r>
        </a:p>
      </dsp:txBody>
      <dsp:txXfrm>
        <a:off x="26706" y="1431694"/>
        <a:ext cx="3123040" cy="468456"/>
      </dsp:txXfrm>
    </dsp:sp>
    <dsp:sp modelId="{7A4B0599-2119-4FAA-B785-32090698EE3F}">
      <dsp:nvSpPr>
        <dsp:cNvPr id="0" name=""/>
        <dsp:cNvSpPr/>
      </dsp:nvSpPr>
      <dsp:spPr>
        <a:xfrm>
          <a:off x="8030" y="1897401"/>
          <a:ext cx="3160392" cy="2595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Address movement disorders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Improve strength and  endurance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Improve balance and dizziness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Prevent falls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Improve walking with adaptive device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Manage pain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Manage fatigue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Lymphedema</a:t>
          </a:r>
        </a:p>
      </dsp:txBody>
      <dsp:txXfrm>
        <a:off x="8030" y="1897401"/>
        <a:ext cx="3160392" cy="2595850"/>
      </dsp:txXfrm>
    </dsp:sp>
    <dsp:sp modelId="{09504D54-3762-4C28-922B-5ADF15F25840}">
      <dsp:nvSpPr>
        <dsp:cNvPr id="0" name=""/>
        <dsp:cNvSpPr/>
      </dsp:nvSpPr>
      <dsp:spPr>
        <a:xfrm>
          <a:off x="3714955" y="199768"/>
          <a:ext cx="1093064" cy="10930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6A39CE-9675-4C02-8425-39CCC28C6D79}">
      <dsp:nvSpPr>
        <dsp:cNvPr id="0" name=""/>
        <dsp:cNvSpPr/>
      </dsp:nvSpPr>
      <dsp:spPr>
        <a:xfrm>
          <a:off x="3714955" y="1475565"/>
          <a:ext cx="3123040" cy="468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700" kern="1200" dirty="0"/>
            <a:t>Occupational therapy</a:t>
          </a:r>
        </a:p>
      </dsp:txBody>
      <dsp:txXfrm>
        <a:off x="3714955" y="1475565"/>
        <a:ext cx="3123040" cy="468456"/>
      </dsp:txXfrm>
    </dsp:sp>
    <dsp:sp modelId="{16428E29-A3AB-4A59-B1E5-836BAE0F0401}">
      <dsp:nvSpPr>
        <dsp:cNvPr id="0" name=""/>
        <dsp:cNvSpPr/>
      </dsp:nvSpPr>
      <dsp:spPr>
        <a:xfrm>
          <a:off x="3714955" y="2029014"/>
          <a:ext cx="3123040" cy="2420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Improve ability to carry out daily living activities – washing, dressing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Help return to normal activities- work, parenting, and leisure activities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Manage fatigue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Cognitive deficits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Energy conservation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Lymphedema</a:t>
          </a:r>
        </a:p>
      </dsp:txBody>
      <dsp:txXfrm>
        <a:off x="3714955" y="2029014"/>
        <a:ext cx="3123040" cy="2420366"/>
      </dsp:txXfrm>
    </dsp:sp>
    <dsp:sp modelId="{DF308A43-A2A7-4285-8C09-54C74217B84C}">
      <dsp:nvSpPr>
        <dsp:cNvPr id="0" name=""/>
        <dsp:cNvSpPr/>
      </dsp:nvSpPr>
      <dsp:spPr>
        <a:xfrm>
          <a:off x="7384528" y="199768"/>
          <a:ext cx="1093064" cy="10930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0B3610-7B92-4A82-A111-20FE6CA3D4DF}">
      <dsp:nvSpPr>
        <dsp:cNvPr id="0" name=""/>
        <dsp:cNvSpPr/>
      </dsp:nvSpPr>
      <dsp:spPr>
        <a:xfrm>
          <a:off x="7384528" y="1475565"/>
          <a:ext cx="3123040" cy="468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001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700" kern="1200" dirty="0"/>
            <a:t>Speech therapy</a:t>
          </a:r>
        </a:p>
      </dsp:txBody>
      <dsp:txXfrm>
        <a:off x="7384528" y="1475565"/>
        <a:ext cx="3123040" cy="468456"/>
      </dsp:txXfrm>
    </dsp:sp>
    <dsp:sp modelId="{F3F912BB-29A7-4D87-8B6C-7B79FFBCDDF1}">
      <dsp:nvSpPr>
        <dsp:cNvPr id="0" name=""/>
        <dsp:cNvSpPr/>
      </dsp:nvSpPr>
      <dsp:spPr>
        <a:xfrm>
          <a:off x="7384528" y="2029014"/>
          <a:ext cx="3123040" cy="24203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Difficultly swallowing, eating, or drinking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Difficulty with talking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Memory lapses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Problems concentrating</a:t>
          </a:r>
        </a:p>
      </dsp:txBody>
      <dsp:txXfrm>
        <a:off x="7384528" y="2029014"/>
        <a:ext cx="3123040" cy="2420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37D3F-92D4-D841-8E67-75E36C9495DB}">
      <dsp:nvSpPr>
        <dsp:cNvPr id="0" name=""/>
        <dsp:cNvSpPr/>
      </dsp:nvSpPr>
      <dsp:spPr>
        <a:xfrm>
          <a:off x="3547826" y="3086519"/>
          <a:ext cx="2624419" cy="2624419"/>
        </a:xfrm>
        <a:prstGeom prst="ellipse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3932163" y="3470856"/>
        <a:ext cx="1855745" cy="1855745"/>
      </dsp:txXfrm>
    </dsp:sp>
    <dsp:sp modelId="{EF5BAEF3-89F0-1C4C-9448-B0B06B224D30}">
      <dsp:nvSpPr>
        <dsp:cNvPr id="0" name=""/>
        <dsp:cNvSpPr/>
      </dsp:nvSpPr>
      <dsp:spPr>
        <a:xfrm rot="11700000">
          <a:off x="1209157" y="3353772"/>
          <a:ext cx="2293519" cy="74795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8F4EAD-EEBB-F948-8122-8A4CB53E27B8}">
      <dsp:nvSpPr>
        <dsp:cNvPr id="0" name=""/>
        <dsp:cNvSpPr/>
      </dsp:nvSpPr>
      <dsp:spPr>
        <a:xfrm>
          <a:off x="1632" y="2433669"/>
          <a:ext cx="2493198" cy="199455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Effects of cancer itself to the body</a:t>
          </a:r>
        </a:p>
      </dsp:txBody>
      <dsp:txXfrm>
        <a:off x="60051" y="2492088"/>
        <a:ext cx="2376360" cy="1877720"/>
      </dsp:txXfrm>
    </dsp:sp>
    <dsp:sp modelId="{0B4AA121-83C8-5541-880A-94B6B1ED83AC}">
      <dsp:nvSpPr>
        <dsp:cNvPr id="0" name=""/>
        <dsp:cNvSpPr/>
      </dsp:nvSpPr>
      <dsp:spPr>
        <a:xfrm rot="14700000">
          <a:off x="2617657" y="1675187"/>
          <a:ext cx="2293519" cy="74795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C6DAB-95B1-E74B-84AF-A5558032EA98}">
      <dsp:nvSpPr>
        <dsp:cNvPr id="0" name=""/>
        <dsp:cNvSpPr/>
      </dsp:nvSpPr>
      <dsp:spPr>
        <a:xfrm>
          <a:off x="2033176" y="12570"/>
          <a:ext cx="2493198" cy="199455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Side-effects of cancer drugs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Chemotherapy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Targeted therapy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Immunotherapy</a:t>
          </a:r>
        </a:p>
      </dsp:txBody>
      <dsp:txXfrm>
        <a:off x="2091595" y="70989"/>
        <a:ext cx="2376360" cy="1877720"/>
      </dsp:txXfrm>
    </dsp:sp>
    <dsp:sp modelId="{CB2744A2-6B8B-C74A-A84E-3C0B3B727190}">
      <dsp:nvSpPr>
        <dsp:cNvPr id="0" name=""/>
        <dsp:cNvSpPr/>
      </dsp:nvSpPr>
      <dsp:spPr>
        <a:xfrm rot="17700000">
          <a:off x="4808894" y="1675187"/>
          <a:ext cx="2293519" cy="74795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43252-2B49-824A-8118-BDC08EA147C5}">
      <dsp:nvSpPr>
        <dsp:cNvPr id="0" name=""/>
        <dsp:cNvSpPr/>
      </dsp:nvSpPr>
      <dsp:spPr>
        <a:xfrm>
          <a:off x="5193697" y="12570"/>
          <a:ext cx="2493198" cy="199455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Side-effects of radiation therapy  </a:t>
          </a:r>
        </a:p>
      </dsp:txBody>
      <dsp:txXfrm>
        <a:off x="5252116" y="70989"/>
        <a:ext cx="2376360" cy="1877720"/>
      </dsp:txXfrm>
    </dsp:sp>
    <dsp:sp modelId="{2BE397AB-E39D-F64B-B7A7-7022A337F7C6}">
      <dsp:nvSpPr>
        <dsp:cNvPr id="0" name=""/>
        <dsp:cNvSpPr/>
      </dsp:nvSpPr>
      <dsp:spPr>
        <a:xfrm rot="20700000">
          <a:off x="6217395" y="3353772"/>
          <a:ext cx="2293519" cy="74795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FE875A-6B2C-CA4B-B478-3E2F8EE07C30}">
      <dsp:nvSpPr>
        <dsp:cNvPr id="0" name=""/>
        <dsp:cNvSpPr/>
      </dsp:nvSpPr>
      <dsp:spPr>
        <a:xfrm>
          <a:off x="7225240" y="2433669"/>
          <a:ext cx="2493198" cy="199455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Effects of surgery</a:t>
          </a:r>
        </a:p>
      </dsp:txBody>
      <dsp:txXfrm>
        <a:off x="7283659" y="2492088"/>
        <a:ext cx="2376360" cy="18777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D3170-44DB-704E-A55D-A8E6F85433A7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You feel severely tired and it doesn’t get better with rest or sleep</a:t>
          </a:r>
          <a:endParaRPr lang="en-US" sz="2000" kern="1200" dirty="0"/>
        </a:p>
      </dsp:txBody>
      <dsp:txXfrm>
        <a:off x="582645" y="1178"/>
        <a:ext cx="2174490" cy="1304694"/>
      </dsp:txXfrm>
    </dsp:sp>
    <dsp:sp modelId="{5EDC2124-E871-0047-A746-C499FE88338B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2">
            <a:hueOff val="707385"/>
            <a:satOff val="1200"/>
            <a:lumOff val="-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Lack of energy/prolonged tiredness after activity</a:t>
          </a:r>
        </a:p>
      </dsp:txBody>
      <dsp:txXfrm>
        <a:off x="2974584" y="1178"/>
        <a:ext cx="2174490" cy="1304694"/>
      </dsp:txXfrm>
    </dsp:sp>
    <dsp:sp modelId="{30103A90-FDD6-C34A-B139-572A257FBA16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2">
            <a:hueOff val="1414769"/>
            <a:satOff val="2400"/>
            <a:lumOff val="-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Weakness, heaviness in arms/legs </a:t>
          </a:r>
        </a:p>
      </dsp:txBody>
      <dsp:txXfrm>
        <a:off x="5366524" y="1178"/>
        <a:ext cx="2174490" cy="1304694"/>
      </dsp:txXfrm>
    </dsp:sp>
    <dsp:sp modelId="{B6EA5D3C-0F28-9649-95AA-15DA9B181E66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2">
            <a:hueOff val="2122154"/>
            <a:satOff val="3600"/>
            <a:lumOff val="-1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Listlessness or irritability </a:t>
          </a:r>
        </a:p>
      </dsp:txBody>
      <dsp:txXfrm>
        <a:off x="7758464" y="1178"/>
        <a:ext cx="2174490" cy="1304694"/>
      </dsp:txXfrm>
    </dsp:sp>
    <dsp:sp modelId="{9C4E2C55-4AD6-AA4B-B147-51B30B53D145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2">
            <a:hueOff val="2829538"/>
            <a:satOff val="4800"/>
            <a:lumOff val="-1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Trouble starting or finishing tasks due to tiredness </a:t>
          </a:r>
        </a:p>
      </dsp:txBody>
      <dsp:txXfrm>
        <a:off x="582645" y="1523321"/>
        <a:ext cx="2174490" cy="1304694"/>
      </dsp:txXfrm>
    </dsp:sp>
    <dsp:sp modelId="{8D8646CA-1C0E-174B-BF88-F9A7DBB77928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2">
            <a:hueOff val="3536923"/>
            <a:satOff val="6000"/>
            <a:lumOff val="-2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Needing to sleep during the day </a:t>
          </a:r>
        </a:p>
      </dsp:txBody>
      <dsp:txXfrm>
        <a:off x="2974584" y="1523321"/>
        <a:ext cx="2174490" cy="1304694"/>
      </dsp:txXfrm>
    </dsp:sp>
    <dsp:sp modelId="{25B901FA-B35A-2A41-B1B2-1B0FC571D77B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2">
            <a:hueOff val="4244308"/>
            <a:satOff val="7200"/>
            <a:lumOff val="-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Unable or needing help to do usual or desired activities </a:t>
          </a:r>
        </a:p>
      </dsp:txBody>
      <dsp:txXfrm>
        <a:off x="5366524" y="1523321"/>
        <a:ext cx="2174490" cy="1304694"/>
      </dsp:txXfrm>
    </dsp:sp>
    <dsp:sp modelId="{D6F333C5-4FF9-AA44-80B9-FEB499CB61D2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2">
            <a:hueOff val="4951692"/>
            <a:satOff val="8400"/>
            <a:lumOff val="-3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Being too tired to eat </a:t>
          </a:r>
        </a:p>
      </dsp:txBody>
      <dsp:txXfrm>
        <a:off x="7758464" y="1523321"/>
        <a:ext cx="2174490" cy="1304694"/>
      </dsp:txXfrm>
    </dsp:sp>
    <dsp:sp modelId="{6001D553-B104-5342-BA41-A5259516886D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solidFill>
          <a:schemeClr val="accent2">
            <a:hueOff val="5659077"/>
            <a:satOff val="9600"/>
            <a:lumOff val="-3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Difficulty with concentration and memory </a:t>
          </a:r>
        </a:p>
      </dsp:txBody>
      <dsp:txXfrm>
        <a:off x="2974584" y="3045465"/>
        <a:ext cx="2174490" cy="1304694"/>
      </dsp:txXfrm>
    </dsp:sp>
    <dsp:sp modelId="{E20874C8-9F00-D946-B02A-E572D7EC1639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solidFill>
          <a:schemeClr val="accent2">
            <a:hueOff val="6366461"/>
            <a:satOff val="10800"/>
            <a:lumOff val="-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Limiting social activities due to tiredness</a:t>
          </a:r>
        </a:p>
      </dsp:txBody>
      <dsp:txXfrm>
        <a:off x="5366524" y="3045465"/>
        <a:ext cx="2174490" cy="1304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117C6-D602-7043-9CF7-92E0394FC85E}" type="datetimeFigureOut">
              <a:rPr lang="en-US" smtClean="0"/>
              <a:t>10/7/2019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534BA-0837-4340-8AA0-B89ACE595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933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069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32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2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53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3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06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97570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10/7/2019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85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10/7/2019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887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025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74830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92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4" r:id="rId1"/>
    <p:sldLayoutId id="2147484805" r:id="rId2"/>
    <p:sldLayoutId id="2147484806" r:id="rId3"/>
    <p:sldLayoutId id="2147484807" r:id="rId4"/>
    <p:sldLayoutId id="2147484808" r:id="rId5"/>
    <p:sldLayoutId id="2147484809" r:id="rId6"/>
    <p:sldLayoutId id="2147484810" r:id="rId7"/>
    <p:sldLayoutId id="2147484811" r:id="rId8"/>
    <p:sldLayoutId id="2147484812" r:id="rId9"/>
    <p:sldLayoutId id="2147484813" r:id="rId10"/>
    <p:sldLayoutId id="214748481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tif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10" Type="http://schemas.openxmlformats.org/officeDocument/2006/relationships/image" Target="../media/image1.tiff"/><Relationship Id="rId4" Type="http://schemas.openxmlformats.org/officeDocument/2006/relationships/image" Target="../media/image27.tiff"/><Relationship Id="rId9" Type="http://schemas.openxmlformats.org/officeDocument/2006/relationships/image" Target="../media/image32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34.tiff"/><Relationship Id="rId7" Type="http://schemas.openxmlformats.org/officeDocument/2006/relationships/image" Target="../media/image38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10" Type="http://schemas.openxmlformats.org/officeDocument/2006/relationships/image" Target="../media/image1.tiff"/><Relationship Id="rId4" Type="http://schemas.openxmlformats.org/officeDocument/2006/relationships/image" Target="../media/image35.tiff"/><Relationship Id="rId9" Type="http://schemas.openxmlformats.org/officeDocument/2006/relationships/image" Target="../media/image40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image" Target="../media/image42.tiff"/><Relationship Id="rId7" Type="http://schemas.openxmlformats.org/officeDocument/2006/relationships/image" Target="../media/image46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7" Type="http://schemas.openxmlformats.org/officeDocument/2006/relationships/image" Target="../media/image1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tif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861E1-BD1D-1F4A-8AAB-CA2E39FB5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16" y="4559523"/>
            <a:ext cx="7691527" cy="2007330"/>
          </a:xfrm>
          <a:noFill/>
        </p:spPr>
        <p:txBody>
          <a:bodyPr anchor="ctr">
            <a:noAutofit/>
          </a:bodyPr>
          <a:lstStyle/>
          <a:p>
            <a:pPr algn="r"/>
            <a:r>
              <a:rPr lang="en-US" sz="4400" dirty="0"/>
              <a:t>Beyond Sarcoma: </a:t>
            </a:r>
            <a:br>
              <a:rPr lang="en-US" sz="4400" dirty="0"/>
            </a:br>
            <a:r>
              <a:rPr lang="en-US" sz="4400" dirty="0"/>
              <a:t>The Role of Rehab and Exercise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165B11-1BF0-3C42-BD1E-42F0F9B14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4875" y="5039289"/>
            <a:ext cx="3614109" cy="1047798"/>
          </a:xfrm>
          <a:noFill/>
        </p:spPr>
        <p:txBody>
          <a:bodyPr anchor="ctr">
            <a:noAutofit/>
          </a:bodyPr>
          <a:lstStyle/>
          <a:p>
            <a:r>
              <a:rPr lang="en-US" dirty="0"/>
              <a:t>Annemay Lelis DPT, CLT</a:t>
            </a:r>
          </a:p>
          <a:p>
            <a:r>
              <a:rPr lang="en-US" sz="2000" dirty="0"/>
              <a:t>Department of Physical Therapy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9E8EA9C-4632-0741-9C95-5AD3D1C1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077" y="5901378"/>
            <a:ext cx="2715704" cy="9017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C02CA2-D759-7E42-A1B2-F145BE9BB6D6}"/>
              </a:ext>
            </a:extLst>
          </p:cNvPr>
          <p:cNvCxnSpPr>
            <a:cxnSpLocks/>
          </p:cNvCxnSpPr>
          <p:nvPr/>
        </p:nvCxnSpPr>
        <p:spPr>
          <a:xfrm>
            <a:off x="8229600" y="4763244"/>
            <a:ext cx="0" cy="165311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C3F0E858-89C7-5B43-B0D6-ACCEA591E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79" cy="455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86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9F063-8371-C34E-8E94-9E6A4BFA2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Cancer Related Fatigue: Signs and Symptoms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E855EF-5003-4ED7-B428-2D68015C25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953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DDC031-9DCD-C143-96D5-7CCCD0E9A31E}"/>
              </a:ext>
            </a:extLst>
          </p:cNvPr>
          <p:cNvCxnSpPr/>
          <p:nvPr/>
        </p:nvCxnSpPr>
        <p:spPr>
          <a:xfrm>
            <a:off x="838200" y="1690687"/>
            <a:ext cx="105156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270FAF6-97A8-F246-A135-53D7614D53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70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A171C-F15B-ED46-8677-4B7CD62B2CDD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Side-effects of Radiation Therapy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292FC-14D4-7344-838A-95A1D71AA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18012" cy="45061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Can cause skin, bones, tendons, and ligaments to harden, lose elasticity, and shorten</a:t>
            </a:r>
          </a:p>
          <a:p>
            <a:r>
              <a:rPr lang="en-US" dirty="0"/>
              <a:t>Decrease joint mobility</a:t>
            </a:r>
          </a:p>
          <a:p>
            <a:r>
              <a:rPr lang="en-US" dirty="0"/>
              <a:t>Cause scar tissue from surgery to harden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Things to consider: </a:t>
            </a:r>
          </a:p>
          <a:p>
            <a:r>
              <a:rPr lang="en-US" dirty="0"/>
              <a:t>Movement in a joint can usually be maintained with daily stretching.</a:t>
            </a:r>
          </a:p>
          <a:p>
            <a:r>
              <a:rPr lang="en-US" dirty="0"/>
              <a:t>Practice good skin care routine to minimize the risk of developing lymphedema.</a:t>
            </a:r>
          </a:p>
          <a:p>
            <a:r>
              <a:rPr lang="en-US" dirty="0"/>
              <a:t>Remain as active as possible during treatment.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591682-1BE2-0E49-938D-B61E994DF5B8}"/>
              </a:ext>
            </a:extLst>
          </p:cNvPr>
          <p:cNvCxnSpPr/>
          <p:nvPr/>
        </p:nvCxnSpPr>
        <p:spPr>
          <a:xfrm>
            <a:off x="838200" y="1690687"/>
            <a:ext cx="10515600" cy="0"/>
          </a:xfrm>
          <a:prstGeom prst="line">
            <a:avLst/>
          </a:prstGeom>
          <a:ln w="127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C3B418-E3DC-C145-BEA2-19276CA0EF36}"/>
              </a:ext>
            </a:extLst>
          </p:cNvPr>
          <p:cNvCxnSpPr/>
          <p:nvPr/>
        </p:nvCxnSpPr>
        <p:spPr>
          <a:xfrm>
            <a:off x="838200" y="1687721"/>
            <a:ext cx="105156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00D3CCA-6D6E-924C-A33A-2C46406E2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18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60201-36ED-134B-BE7E-C8E1EF089A9B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Side-effects of Surgery</a:t>
            </a:r>
            <a:r>
              <a:rPr lang="en-US" baseline="30000" dirty="0"/>
              <a:t>4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72545-1801-1B41-A386-CA5BE2B8F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Post surgical pain, phantom limb pain.</a:t>
            </a:r>
          </a:p>
          <a:p>
            <a:r>
              <a:rPr lang="en-US" dirty="0"/>
              <a:t>Swelling, weakness, loss of joint mobility.</a:t>
            </a:r>
          </a:p>
          <a:p>
            <a:r>
              <a:rPr lang="en-US" dirty="0"/>
              <a:t>Loss of function, difficulty walking, balance issues, and poor posture.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Things to consider:</a:t>
            </a:r>
          </a:p>
          <a:p>
            <a:r>
              <a:rPr lang="en-US" dirty="0"/>
              <a:t>Home exercise program to regain the movement in your limbs and increase your muscle strength. </a:t>
            </a:r>
          </a:p>
          <a:p>
            <a:r>
              <a:rPr lang="en-US" dirty="0"/>
              <a:t>Stretch muscles to prevent stiffness and swelling in your joints and limbs.</a:t>
            </a:r>
          </a:p>
          <a:p>
            <a:r>
              <a:rPr lang="en-US"/>
              <a:t>Ask about special </a:t>
            </a:r>
            <a:r>
              <a:rPr lang="en-US" dirty="0"/>
              <a:t>equipment to help you around the home.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E68BE86-CEE4-7443-A21D-68C65D7535B5}"/>
              </a:ext>
            </a:extLst>
          </p:cNvPr>
          <p:cNvCxnSpPr/>
          <p:nvPr/>
        </p:nvCxnSpPr>
        <p:spPr>
          <a:xfrm>
            <a:off x="838200" y="1690687"/>
            <a:ext cx="105156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2E989E2-ADDB-0443-AC15-F303B477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28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E8EAF8-3887-474C-9E52-72BF7D5B3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17737"/>
            <a:ext cx="1794294" cy="6464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3E0ED8-C44C-5749-B59E-039C4FAD5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 dirty="0"/>
              <a:t>Lymphedema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4E39D-43DF-9342-8C5E-180F7A0C3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204984" cy="3626917"/>
          </a:xfrm>
        </p:spPr>
        <p:txBody>
          <a:bodyPr>
            <a:normAutofit/>
          </a:bodyPr>
          <a:lstStyle/>
          <a:p>
            <a:r>
              <a:rPr lang="en-US" sz="2400" dirty="0"/>
              <a:t>Abnormal swelling of the trunk, arm(s), or leg(s)</a:t>
            </a:r>
          </a:p>
          <a:p>
            <a:r>
              <a:rPr lang="en-US" sz="2400" dirty="0"/>
              <a:t>Occurs after receiving radiation therapy, surgery, or removal of lymph nodes.</a:t>
            </a:r>
            <a:r>
              <a:rPr lang="en-US" sz="2400" baseline="30000" dirty="0"/>
              <a:t>5</a:t>
            </a:r>
            <a:endParaRPr lang="en-US" sz="2400" dirty="0"/>
          </a:p>
          <a:p>
            <a:r>
              <a:rPr lang="en-US" sz="2400" dirty="0"/>
              <a:t>Signs and symptoms: Feelings of tightness, heaviness, or pain. Increase in limb size. Noticeable skin changes.</a:t>
            </a:r>
            <a:r>
              <a:rPr lang="en-US" sz="2400" baseline="30000" dirty="0"/>
              <a:t>5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E14017-AED6-9443-BECE-32A0B1733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28" r="50000"/>
          <a:stretch/>
        </p:blipFill>
        <p:spPr>
          <a:xfrm>
            <a:off x="8728151" y="306908"/>
            <a:ext cx="2245207" cy="2844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805F5B-E97C-774D-9BD9-B90D22828E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76"/>
          <a:stretch/>
        </p:blipFill>
        <p:spPr>
          <a:xfrm>
            <a:off x="8728151" y="3334111"/>
            <a:ext cx="2245208" cy="321698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CEDD36-EC69-AA45-A033-46418C5F60EE}"/>
              </a:ext>
            </a:extLst>
          </p:cNvPr>
          <p:cNvCxnSpPr>
            <a:cxnSpLocks/>
          </p:cNvCxnSpPr>
          <p:nvPr/>
        </p:nvCxnSpPr>
        <p:spPr>
          <a:xfrm>
            <a:off x="821515" y="1985238"/>
            <a:ext cx="6062364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798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9B99EF9-BA02-C944-A9D4-C7E318F7C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E057C9-C8C0-2249-B7AD-8D6D38DF3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232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100" dirty="0"/>
              <a:t>What can I do to to Overcome these Side-effects Related to Sarcoma? 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496" y="5336249"/>
            <a:ext cx="5486400" cy="0"/>
          </a:xfrm>
          <a:prstGeom prst="line">
            <a:avLst/>
          </a:prstGeom>
          <a:ln w="22225"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698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BA4B-75DD-F542-B492-0214FB8B1478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Questions to Ask Yourself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EE486-1F3F-084F-8A8C-C94992D25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Am I always tired?</a:t>
            </a:r>
          </a:p>
          <a:p>
            <a:r>
              <a:rPr lang="en-US" dirty="0"/>
              <a:t>Do I have difficulty or trouble with performing activities around the house or work?</a:t>
            </a:r>
          </a:p>
          <a:p>
            <a:r>
              <a:rPr lang="en-US" dirty="0"/>
              <a:t>Do I feel weak?</a:t>
            </a:r>
          </a:p>
          <a:p>
            <a:r>
              <a:rPr lang="en-US" dirty="0"/>
              <a:t>Do I feel unstable when walking? OR are falling a lot lately?</a:t>
            </a:r>
          </a:p>
          <a:p>
            <a:r>
              <a:rPr lang="en-US" dirty="0"/>
              <a:t>Do I have difficulty with my prosthesis?</a:t>
            </a:r>
          </a:p>
          <a:p>
            <a:r>
              <a:rPr lang="en-US" dirty="0"/>
              <a:t>Do I suffer from joint pains or pains in general?</a:t>
            </a:r>
          </a:p>
          <a:p>
            <a:r>
              <a:rPr lang="en-US" dirty="0"/>
              <a:t>Do I suffer from numbness, tingling, or pains in my hands or feet?</a:t>
            </a:r>
          </a:p>
          <a:p>
            <a:r>
              <a:rPr lang="en-US" dirty="0"/>
              <a:t>Do I suffer from incontinence or pelvic pain?</a:t>
            </a:r>
          </a:p>
          <a:p>
            <a:r>
              <a:rPr lang="en-US" dirty="0"/>
              <a:t>Do I suffer from memory problems? </a:t>
            </a:r>
          </a:p>
          <a:p>
            <a:r>
              <a:rPr lang="en-US" dirty="0"/>
              <a:t>Is my arm or leg swelling up?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</a:t>
            </a:r>
            <a:r>
              <a:rPr lang="en-US" b="1" dirty="0"/>
              <a:t>These are all valid questions!!!</a:t>
            </a:r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CF9A92-20D1-5941-A079-52A567C5A0D9}"/>
              </a:ext>
            </a:extLst>
          </p:cNvPr>
          <p:cNvCxnSpPr/>
          <p:nvPr/>
        </p:nvCxnSpPr>
        <p:spPr>
          <a:xfrm>
            <a:off x="838200" y="1690687"/>
            <a:ext cx="105156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2EDF9F5-117F-FB4C-894F-3A31A9A74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07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FE490-1E6E-1647-99C0-86E18043B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5x Sit to Stand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2DE7A-122F-D944-80A2-9A2CED03D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962399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Equipment: Chair and watch with timer</a:t>
            </a:r>
          </a:p>
          <a:p>
            <a:r>
              <a:rPr lang="en-US" sz="1800" dirty="0"/>
              <a:t>Procedure: Note the amount of time it took to sit and stand 5 times without using your hands.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Ask yourself</a:t>
            </a:r>
          </a:p>
          <a:p>
            <a:r>
              <a:rPr lang="en-US" sz="1800" dirty="0"/>
              <a:t>How did it feel? Was it difficult?</a:t>
            </a:r>
          </a:p>
          <a:p>
            <a:r>
              <a:rPr lang="en-US" sz="1800" dirty="0"/>
              <a:t>Did it take longer than 12 seconds to complete?</a:t>
            </a:r>
          </a:p>
          <a:p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Always have someone close for supervision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49D97-3122-C24F-8B41-03350A3BD8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62" r="1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CCE373B-EB6A-7A40-ADEB-6B247FC7F8E1}"/>
              </a:ext>
            </a:extLst>
          </p:cNvPr>
          <p:cNvCxnSpPr>
            <a:cxnSpLocks/>
          </p:cNvCxnSpPr>
          <p:nvPr/>
        </p:nvCxnSpPr>
        <p:spPr>
          <a:xfrm>
            <a:off x="648929" y="2305869"/>
            <a:ext cx="3667038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809ABD9-5CC0-534B-B3A2-BB6BE03A5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49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856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E9ACC-64C0-384E-84FA-F490F2B07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1" b="8432"/>
          <a:stretch/>
        </p:blipFill>
        <p:spPr>
          <a:xfrm>
            <a:off x="649563" y="1684844"/>
            <a:ext cx="6250769" cy="33274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EF052-7B6B-164B-9E42-C66A089E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9049" y="1069675"/>
            <a:ext cx="3795623" cy="49839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IF you answer </a:t>
            </a:r>
            <a:r>
              <a:rPr lang="en-US" sz="2400" b="1" dirty="0">
                <a:solidFill>
                  <a:schemeClr val="bg1"/>
                </a:solidFill>
              </a:rPr>
              <a:t>YES</a:t>
            </a:r>
            <a:r>
              <a:rPr lang="en-US" sz="2400" dirty="0">
                <a:solidFill>
                  <a:schemeClr val="bg1"/>
                </a:solidFill>
              </a:rPr>
              <a:t> to any of the questions mentioned earlier, Rehab will be beneficial. 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Contact your physician or medical team if you have any problems or notice a decline in your function.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574FFE-F8FD-9644-BEDC-B5B6CFD23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93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99A8B4F-0FED-46C0-9186-5A8E116D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6861EE-7660-46C9-80BD-173B8F745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328665-A0EB-1841-83A2-645711EB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6" y="520584"/>
            <a:ext cx="6318649" cy="145405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Strategy: Energy Conservation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0106C-5F5A-0344-9856-282ADD53A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807" y="1570008"/>
            <a:ext cx="4985082" cy="4918499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Prioritize</a:t>
            </a:r>
            <a:r>
              <a:rPr lang="en-US" sz="1800" baseline="30000" dirty="0">
                <a:solidFill>
                  <a:srgbClr val="000000"/>
                </a:solidFill>
              </a:rPr>
              <a:t>6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Spread out tasks throughout the day or week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Plan ahead and make a list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Set realistic goals</a:t>
            </a:r>
          </a:p>
          <a:p>
            <a:r>
              <a:rPr lang="en-US" sz="1800" dirty="0">
                <a:solidFill>
                  <a:srgbClr val="000000"/>
                </a:solidFill>
              </a:rPr>
              <a:t>Pace yourself </a:t>
            </a:r>
            <a:r>
              <a:rPr lang="en-US" sz="1800" baseline="30000" dirty="0">
                <a:solidFill>
                  <a:srgbClr val="000000"/>
                </a:solidFill>
              </a:rPr>
              <a:t>6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Schedule rest periods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Do not rush through activities, moderate pace is better</a:t>
            </a:r>
          </a:p>
          <a:p>
            <a:r>
              <a:rPr lang="en-US" sz="1800" dirty="0">
                <a:solidFill>
                  <a:srgbClr val="000000"/>
                </a:solidFill>
              </a:rPr>
              <a:t>Position</a:t>
            </a:r>
            <a:r>
              <a:rPr lang="en-US" sz="1800" baseline="30000" dirty="0">
                <a:solidFill>
                  <a:srgbClr val="000000"/>
                </a:solidFill>
              </a:rPr>
              <a:t>6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Use adaptive equipment to decrease strain to the body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Sit to do things when needed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8A69B74-22E3-47CC-823F-18BE7930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36" y="2960687"/>
            <a:ext cx="2668748" cy="266874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71">
            <a:extLst>
              <a:ext uri="{FF2B5EF4-FFF2-40B4-BE49-F238E27FC236}">
                <a16:creationId xmlns:a16="http://schemas.microsoft.com/office/drawing/2014/main" id="{1778637B-5DB8-4A75-B2E6-FC2B1BB9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014" y="2"/>
            <a:ext cx="4034987" cy="3428147"/>
          </a:xfrm>
          <a:custGeom>
            <a:avLst/>
            <a:gdLst>
              <a:gd name="connsiteX0" fmla="*/ 350825 w 4034987"/>
              <a:gd name="connsiteY0" fmla="*/ 0 h 3428147"/>
              <a:gd name="connsiteX1" fmla="*/ 4034987 w 4034987"/>
              <a:gd name="connsiteY1" fmla="*/ 0 h 3428147"/>
              <a:gd name="connsiteX2" fmla="*/ 4034987 w 4034987"/>
              <a:gd name="connsiteY2" fmla="*/ 2505205 h 3428147"/>
              <a:gd name="connsiteX3" fmla="*/ 3951822 w 4034987"/>
              <a:gd name="connsiteY3" fmla="*/ 2616420 h 3428147"/>
              <a:gd name="connsiteX4" fmla="*/ 2230590 w 4034987"/>
              <a:gd name="connsiteY4" fmla="*/ 3428147 h 3428147"/>
              <a:gd name="connsiteX5" fmla="*/ 0 w 4034987"/>
              <a:gd name="connsiteY5" fmla="*/ 1197557 h 3428147"/>
              <a:gd name="connsiteX6" fmla="*/ 269220 w 4034987"/>
              <a:gd name="connsiteY6" fmla="*/ 134326 h 34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987" h="3428147">
                <a:moveTo>
                  <a:pt x="350825" y="0"/>
                </a:moveTo>
                <a:lnTo>
                  <a:pt x="4034987" y="0"/>
                </a:lnTo>
                <a:lnTo>
                  <a:pt x="4034987" y="2505205"/>
                </a:lnTo>
                <a:lnTo>
                  <a:pt x="3951822" y="2616420"/>
                </a:lnTo>
                <a:cubicBezTo>
                  <a:pt x="3542699" y="3112162"/>
                  <a:pt x="2923546" y="3428147"/>
                  <a:pt x="2230590" y="3428147"/>
                </a:cubicBezTo>
                <a:cubicBezTo>
                  <a:pt x="998669" y="3428147"/>
                  <a:pt x="0" y="2429478"/>
                  <a:pt x="0" y="1197557"/>
                </a:cubicBezTo>
                <a:cubicBezTo>
                  <a:pt x="0" y="812582"/>
                  <a:pt x="97526" y="450385"/>
                  <a:pt x="269220" y="13432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C2E9F9-D1C4-1441-9B49-4AFD6BC3B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972" y="210817"/>
            <a:ext cx="2429582" cy="2429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A05E5F-FDA0-F546-9C7C-39AEA96A4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056" y="3478741"/>
            <a:ext cx="1252672" cy="1606964"/>
          </a:xfrm>
          <a:prstGeom prst="rect">
            <a:avLst/>
          </a:prstGeom>
        </p:spPr>
      </p:pic>
      <p:sp>
        <p:nvSpPr>
          <p:cNvPr id="30" name="Freeform 75">
            <a:extLst>
              <a:ext uri="{FF2B5EF4-FFF2-40B4-BE49-F238E27FC236}">
                <a16:creationId xmlns:a16="http://schemas.microsoft.com/office/drawing/2014/main" id="{0035A30C-45F3-4EFB-B2E8-6E2A11843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9131" y="4258570"/>
            <a:ext cx="3132869" cy="2599430"/>
          </a:xfrm>
          <a:custGeom>
            <a:avLst/>
            <a:gdLst>
              <a:gd name="connsiteX0" fmla="*/ 1612418 w 3061881"/>
              <a:gd name="connsiteY0" fmla="*/ 0 h 2540529"/>
              <a:gd name="connsiteX1" fmla="*/ 3030226 w 3061881"/>
              <a:gd name="connsiteY1" fmla="*/ 843844 h 2540529"/>
              <a:gd name="connsiteX2" fmla="*/ 3061881 w 3061881"/>
              <a:gd name="connsiteY2" fmla="*/ 909556 h 2540529"/>
              <a:gd name="connsiteX3" fmla="*/ 3061881 w 3061881"/>
              <a:gd name="connsiteY3" fmla="*/ 2315281 h 2540529"/>
              <a:gd name="connsiteX4" fmla="*/ 3030226 w 3061881"/>
              <a:gd name="connsiteY4" fmla="*/ 2380992 h 2540529"/>
              <a:gd name="connsiteX5" fmla="*/ 2949460 w 3061881"/>
              <a:gd name="connsiteY5" fmla="*/ 2513937 h 2540529"/>
              <a:gd name="connsiteX6" fmla="*/ 2929575 w 3061881"/>
              <a:gd name="connsiteY6" fmla="*/ 2540529 h 2540529"/>
              <a:gd name="connsiteX7" fmla="*/ 295261 w 3061881"/>
              <a:gd name="connsiteY7" fmla="*/ 2540529 h 2540529"/>
              <a:gd name="connsiteX8" fmla="*/ 275376 w 3061881"/>
              <a:gd name="connsiteY8" fmla="*/ 2513937 h 2540529"/>
              <a:gd name="connsiteX9" fmla="*/ 0 w 3061881"/>
              <a:gd name="connsiteY9" fmla="*/ 1612418 h 2540529"/>
              <a:gd name="connsiteX10" fmla="*/ 1612418 w 3061881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1881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1881" y="909556"/>
                </a:lnTo>
                <a:lnTo>
                  <a:pt x="3061881" y="2315281"/>
                </a:lnTo>
                <a:lnTo>
                  <a:pt x="3030226" y="2380992"/>
                </a:lnTo>
                <a:cubicBezTo>
                  <a:pt x="3005404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FC742D-FE71-6945-9819-702AACF2C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568" y="5193485"/>
            <a:ext cx="2432116" cy="12950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94E5DD-8CE7-0B41-AF2F-5A0AF08D4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65F167-59C6-3E43-9C36-EA75B0886E4F}"/>
              </a:ext>
            </a:extLst>
          </p:cNvPr>
          <p:cNvCxnSpPr>
            <a:cxnSpLocks/>
          </p:cNvCxnSpPr>
          <p:nvPr/>
        </p:nvCxnSpPr>
        <p:spPr>
          <a:xfrm>
            <a:off x="838200" y="1974635"/>
            <a:ext cx="6285125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846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9B99EF9-BA02-C944-A9D4-C7E318F7C9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E057C9-C8C0-2249-B7AD-8D6D38DF3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4129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Is It Okay to Exercise?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496" y="5336249"/>
            <a:ext cx="5486400" cy="0"/>
          </a:xfrm>
          <a:prstGeom prst="line">
            <a:avLst/>
          </a:prstGeom>
          <a:ln w="22225"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437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DF40D-4A60-4D40-A977-9A666D47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ln>
            <a:noFill/>
          </a:ln>
        </p:spPr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3DC9-0EBF-ED4B-B2C6-FC9679B6A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do we know already? The disease process and the treatment course of sarcoma can negatively affect the body and overall function.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My goal:</a:t>
            </a:r>
          </a:p>
          <a:p>
            <a:r>
              <a:rPr lang="en-US" dirty="0"/>
              <a:t>Introduce the benefits of oncology rehab that can help in overcoming these deficits.</a:t>
            </a:r>
          </a:p>
          <a:p>
            <a:r>
              <a:rPr lang="en-US" dirty="0"/>
              <a:t>Help you recognize when rehab services are needed.</a:t>
            </a:r>
          </a:p>
          <a:p>
            <a:r>
              <a:rPr lang="en-US" dirty="0"/>
              <a:t>Provide you with exercise tips and guidance on how to increase physical activity safely.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866F5-C2F5-CE40-894D-FBDBF6E53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13AF57-05F3-8E4C-B9E8-515020A80FF5}"/>
              </a:ext>
            </a:extLst>
          </p:cNvPr>
          <p:cNvCxnSpPr/>
          <p:nvPr/>
        </p:nvCxnSpPr>
        <p:spPr>
          <a:xfrm>
            <a:off x="838200" y="1690687"/>
            <a:ext cx="105156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472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F1F610D-040C-624A-ACB8-2AC9A533B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1D83F0D-ADA9-1A4F-AA2F-254940C97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Benefits of Exercise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FD8878D-5DBA-9548-B05F-F6A620154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12" y="2864139"/>
            <a:ext cx="6099026" cy="362873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000" dirty="0"/>
              <a:t>Benefits for survivors:</a:t>
            </a:r>
            <a:r>
              <a:rPr lang="en-US" sz="2000" baseline="30000" dirty="0"/>
              <a:t>7,8,9</a:t>
            </a:r>
            <a:endParaRPr lang="en-US" sz="2000" dirty="0"/>
          </a:p>
          <a:p>
            <a:r>
              <a:rPr lang="en-US" sz="2000" dirty="0"/>
              <a:t>Improve physical function</a:t>
            </a:r>
          </a:p>
          <a:p>
            <a:r>
              <a:rPr lang="en-US" sz="2000" dirty="0"/>
              <a:t>Improve aerobic capacity, strength, and flexibility</a:t>
            </a:r>
          </a:p>
          <a:p>
            <a:r>
              <a:rPr lang="en-US" sz="2000" dirty="0"/>
              <a:t>Promote healthy body image</a:t>
            </a:r>
          </a:p>
          <a:p>
            <a:r>
              <a:rPr lang="en-US" sz="2000" dirty="0"/>
              <a:t>Benefits on quality of life</a:t>
            </a:r>
          </a:p>
          <a:p>
            <a:r>
              <a:rPr lang="en-US" sz="2000" dirty="0"/>
              <a:t>Reduce fatigue</a:t>
            </a:r>
          </a:p>
          <a:p>
            <a:r>
              <a:rPr lang="en-US" sz="2000" dirty="0"/>
              <a:t>Reduce anxiety</a:t>
            </a:r>
          </a:p>
          <a:p>
            <a:r>
              <a:rPr lang="en-US" sz="2000" dirty="0"/>
              <a:t>Improve ability to complete treatment</a:t>
            </a:r>
          </a:p>
          <a:p>
            <a:r>
              <a:rPr lang="en-US" sz="2000" dirty="0"/>
              <a:t>Manage long-term and late effects of treatment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858520-C9B7-894F-8EAF-6A39DC728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904" y="3409020"/>
            <a:ext cx="4321733" cy="28771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59C76F-AD3A-994B-B8A8-CC21B450E203}"/>
              </a:ext>
            </a:extLst>
          </p:cNvPr>
          <p:cNvSpPr txBox="1"/>
          <p:nvPr/>
        </p:nvSpPr>
        <p:spPr>
          <a:xfrm>
            <a:off x="838200" y="1949570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ACSM guidelines state that “</a:t>
            </a:r>
            <a:r>
              <a:rPr lang="en-US" sz="2000" i="1" dirty="0"/>
              <a:t>it is reasonable to encourage all patients to engage in a moderate level of physical activity during and after cancer treatment</a:t>
            </a:r>
            <a:r>
              <a:rPr lang="en-US" sz="2000" dirty="0"/>
              <a:t>”</a:t>
            </a:r>
            <a:r>
              <a:rPr lang="en-US" sz="2000" baseline="30000" dirty="0"/>
              <a:t>7</a:t>
            </a:r>
            <a:endParaRPr lang="en-US" sz="2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F09E98B-1A0E-A747-8CB3-7FEAF3BC090A}"/>
              </a:ext>
            </a:extLst>
          </p:cNvPr>
          <p:cNvCxnSpPr/>
          <p:nvPr/>
        </p:nvCxnSpPr>
        <p:spPr>
          <a:xfrm>
            <a:off x="836612" y="1681163"/>
            <a:ext cx="105156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301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39B6B-64DA-BA48-A0DE-0D228C2B51B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Exercise Recommendations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3B8E2-1B48-D040-A7BD-DE6693991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Chemotherapy</a:t>
            </a:r>
            <a:r>
              <a:rPr lang="en-US" b="0" baseline="30000" dirty="0"/>
              <a:t>7,9</a:t>
            </a:r>
            <a:endParaRPr lang="en-US" b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A1558-CEB5-0D4E-B806-66ACF036EC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808287"/>
            <a:ext cx="5157787" cy="36845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Rest 4-5 days after chemotherapy</a:t>
            </a:r>
          </a:p>
          <a:p>
            <a:r>
              <a:rPr lang="en-US" dirty="0"/>
              <a:t>Light-moderate aerobic exercise every other day</a:t>
            </a:r>
          </a:p>
          <a:p>
            <a:r>
              <a:rPr lang="en-US" dirty="0"/>
              <a:t>Light resistance exercise to major muscle groups in between days of aerobic exercise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038D45-922C-2941-8757-269AE51C7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After Chemotherapy</a:t>
            </a:r>
            <a:r>
              <a:rPr lang="en-US" b="0" baseline="30000" dirty="0"/>
              <a:t>7,9</a:t>
            </a:r>
            <a:endParaRPr lang="en-US" b="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54DB41-A117-9C4C-8F0F-7C4B8D46B0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808287"/>
            <a:ext cx="5183188" cy="368458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u="sng" dirty="0"/>
              <a:t>Aerobic</a:t>
            </a:r>
            <a:r>
              <a:rPr lang="en-US" b="1" dirty="0"/>
              <a:t>:</a:t>
            </a:r>
            <a:r>
              <a:rPr lang="en-US" b="1" u="sng" dirty="0"/>
              <a:t> </a:t>
            </a:r>
          </a:p>
          <a:p>
            <a:r>
              <a:rPr lang="en-US" b="1" dirty="0"/>
              <a:t>150 min/week </a:t>
            </a:r>
            <a:r>
              <a:rPr lang="en-US" dirty="0"/>
              <a:t>of moderate intensity</a:t>
            </a:r>
          </a:p>
          <a:p>
            <a:r>
              <a:rPr lang="en-US" dirty="0"/>
              <a:t>75 min/week of vigorous intensity </a:t>
            </a:r>
          </a:p>
          <a:p>
            <a:r>
              <a:rPr lang="en-US" dirty="0"/>
              <a:t>OR a combination of the two</a:t>
            </a:r>
            <a:endParaRPr lang="en-US" sz="2000" dirty="0"/>
          </a:p>
          <a:p>
            <a:pPr marL="0" indent="0">
              <a:buNone/>
            </a:pPr>
            <a:r>
              <a:rPr lang="en-US" u="sng" dirty="0"/>
              <a:t>Resistance</a:t>
            </a:r>
            <a:r>
              <a:rPr lang="en-US" dirty="0"/>
              <a:t>:</a:t>
            </a:r>
          </a:p>
          <a:p>
            <a:r>
              <a:rPr lang="en-US" dirty="0"/>
              <a:t>Muscle strengthening activities of at least moderate intensity at least 2 days a week for major muscle groups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u="sng" dirty="0"/>
              <a:t>Flexibility</a:t>
            </a:r>
            <a:r>
              <a:rPr lang="en-US" dirty="0"/>
              <a:t>: </a:t>
            </a:r>
          </a:p>
          <a:p>
            <a:r>
              <a:rPr lang="en-US" dirty="0"/>
              <a:t>Stretch major muscle groups and tendons on days other activities are performed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F6DC74-AD19-1A4A-B022-0342F15262A0}"/>
              </a:ext>
            </a:extLst>
          </p:cNvPr>
          <p:cNvCxnSpPr/>
          <p:nvPr/>
        </p:nvCxnSpPr>
        <p:spPr>
          <a:xfrm>
            <a:off x="836612" y="1681163"/>
            <a:ext cx="105156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57BB936-103C-ED47-800A-A10D74BED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49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34DDA9-2715-5C45-A087-7CEA7B863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253"/>
          <a:stretch/>
        </p:blipFill>
        <p:spPr>
          <a:xfrm rot="20347783">
            <a:off x="9234621" y="1178984"/>
            <a:ext cx="1390225" cy="20832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B6BAF4-50AE-9746-9D87-D7F3CF5EE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2070">
            <a:off x="1054055" y="4641639"/>
            <a:ext cx="2147300" cy="1321415"/>
          </a:xfrm>
          <a:prstGeom prst="rect">
            <a:avLst/>
          </a:prstGeom>
        </p:spPr>
      </p:pic>
      <p:sp>
        <p:nvSpPr>
          <p:cNvPr id="14" name="Triangle 13">
            <a:extLst>
              <a:ext uri="{FF2B5EF4-FFF2-40B4-BE49-F238E27FC236}">
                <a16:creationId xmlns:a16="http://schemas.microsoft.com/office/drawing/2014/main" id="{2CFCB082-F1DA-464A-B7CD-2527A1E05FC7}"/>
              </a:ext>
            </a:extLst>
          </p:cNvPr>
          <p:cNvSpPr/>
          <p:nvPr/>
        </p:nvSpPr>
        <p:spPr>
          <a:xfrm>
            <a:off x="5541034" y="5043597"/>
            <a:ext cx="1109932" cy="122495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C7741864-AB42-7B47-B9A8-06320FACAC13}"/>
              </a:ext>
            </a:extLst>
          </p:cNvPr>
          <p:cNvSpPr/>
          <p:nvPr/>
        </p:nvSpPr>
        <p:spPr>
          <a:xfrm rot="20425547">
            <a:off x="1318278" y="4571902"/>
            <a:ext cx="9555445" cy="42015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BACBDE-1D24-3B4D-A4FE-8106DF18C985}"/>
              </a:ext>
            </a:extLst>
          </p:cNvPr>
          <p:cNvSpPr txBox="1"/>
          <p:nvPr/>
        </p:nvSpPr>
        <p:spPr>
          <a:xfrm>
            <a:off x="5305733" y="3124056"/>
            <a:ext cx="1580533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BALANCE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F13B8D-DE4D-4D40-8B97-4DEC2E0B08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10" t="8186" r="11064" b="7211"/>
          <a:stretch/>
        </p:blipFill>
        <p:spPr>
          <a:xfrm>
            <a:off x="5250610" y="1258847"/>
            <a:ext cx="1690778" cy="1861939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6A73270-9142-5C43-AF9C-4869CF3FF6A7}"/>
              </a:ext>
            </a:extLst>
          </p:cNvPr>
          <p:cNvCxnSpPr>
            <a:cxnSpLocks/>
          </p:cNvCxnSpPr>
          <p:nvPr/>
        </p:nvCxnSpPr>
        <p:spPr>
          <a:xfrm>
            <a:off x="6084498" y="3672390"/>
            <a:ext cx="0" cy="65263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144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2DE07-6749-1B4A-A9FE-B60143CA8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dirty="0"/>
              <a:t>Perceived Exertion Scale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34163A9-8EF5-8949-9912-4755D3DF4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r>
              <a:rPr lang="en-US" sz="2000" dirty="0"/>
              <a:t>Use to measure the perceived intensity of your exercise.</a:t>
            </a:r>
          </a:p>
          <a:p>
            <a:r>
              <a:rPr lang="en-US" sz="2000" dirty="0"/>
              <a:t>How hard you feel your body is working while exercising.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F31BA8-0460-754B-8774-52B5ED20C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8" r="5106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049B9A-B6F9-8740-AF1F-18A4D35132E1}"/>
              </a:ext>
            </a:extLst>
          </p:cNvPr>
          <p:cNvCxnSpPr>
            <a:cxnSpLocks/>
          </p:cNvCxnSpPr>
          <p:nvPr/>
        </p:nvCxnSpPr>
        <p:spPr>
          <a:xfrm>
            <a:off x="648929" y="2305869"/>
            <a:ext cx="3667038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BDF52AE1-D96E-964C-B7AB-848EE05D1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2238"/>
            <a:ext cx="1794294" cy="5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32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B5C45-8180-B94A-9586-25E8DBAFA18E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Aerobic Exercise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73538D-30AE-9B40-9BB0-BD183AFF2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169" y="1848021"/>
            <a:ext cx="2523357" cy="1738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E408AA-3019-D149-B56E-9A36F5606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8898" y="1848020"/>
            <a:ext cx="2607470" cy="1738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AB34AD-9DEA-0447-A4B1-A3293FA10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262" y="1848020"/>
            <a:ext cx="2607470" cy="1738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FDC9B8-E135-F54C-8719-586E36F40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1325" y="3717758"/>
            <a:ext cx="2607470" cy="1736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436C55-6047-E346-BE9F-048B4D9938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02"/>
          <a:stretch/>
        </p:blipFill>
        <p:spPr>
          <a:xfrm>
            <a:off x="8849490" y="1848019"/>
            <a:ext cx="2585515" cy="1738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F3D198-759B-724B-AA67-D0E94CF7E4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50"/>
          <a:stretch/>
        </p:blipFill>
        <p:spPr>
          <a:xfrm>
            <a:off x="6096000" y="3674762"/>
            <a:ext cx="2607470" cy="17791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84CAC1-CE90-404C-A08F-7F59C7CD9F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195" b="6477"/>
          <a:stretch/>
        </p:blipFill>
        <p:spPr>
          <a:xfrm>
            <a:off x="8870675" y="3674762"/>
            <a:ext cx="2609126" cy="17791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E856E5-CD14-3841-8414-87D4355F27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139" y="3729149"/>
            <a:ext cx="2471981" cy="17247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7AD587B-6E17-0349-ACCB-208DD2DC6699}"/>
              </a:ext>
            </a:extLst>
          </p:cNvPr>
          <p:cNvSpPr txBox="1"/>
          <p:nvPr/>
        </p:nvSpPr>
        <p:spPr>
          <a:xfrm>
            <a:off x="697169" y="5909364"/>
            <a:ext cx="10797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Make it FUN… Whatever fits in with your lifestyle and your ability.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CA685E5-D9C3-6A44-AB69-59E4D6B788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194994"/>
            <a:ext cx="1794294" cy="59576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E8D700B-D478-6E40-899D-71B006497DD2}"/>
              </a:ext>
            </a:extLst>
          </p:cNvPr>
          <p:cNvCxnSpPr/>
          <p:nvPr/>
        </p:nvCxnSpPr>
        <p:spPr>
          <a:xfrm>
            <a:off x="838200" y="1690687"/>
            <a:ext cx="105156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77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7E979-4CB8-B644-AB47-E0B35F2A4AC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Resistance Exercise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B12ECA-2818-6C41-9956-2EC388115A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9" t="11427" r="24265" b="10794"/>
          <a:stretch/>
        </p:blipFill>
        <p:spPr>
          <a:xfrm>
            <a:off x="1623841" y="4059839"/>
            <a:ext cx="1998106" cy="2280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B17D93-9499-C747-B9E3-140EB10D8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68" r="22232"/>
          <a:stretch/>
        </p:blipFill>
        <p:spPr>
          <a:xfrm>
            <a:off x="4955692" y="1767740"/>
            <a:ext cx="1843177" cy="2067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B32C34-1896-F94C-9085-2BA51B88B2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13" t="1284" r="29087" b="-1284"/>
          <a:stretch/>
        </p:blipFill>
        <p:spPr>
          <a:xfrm>
            <a:off x="7268746" y="1746753"/>
            <a:ext cx="1843176" cy="2067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355043-EF18-A441-8B35-D237E69DF0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935" r="15065"/>
          <a:stretch/>
        </p:blipFill>
        <p:spPr>
          <a:xfrm>
            <a:off x="6699107" y="4131363"/>
            <a:ext cx="2203840" cy="2285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47D088-9CCA-B547-B89B-BB56B425AA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397" r="24602"/>
          <a:stretch/>
        </p:blipFill>
        <p:spPr>
          <a:xfrm>
            <a:off x="9023784" y="4108568"/>
            <a:ext cx="2330016" cy="22858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475E6E-06F8-294D-90C3-A34C6D48E3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616" r="19385"/>
          <a:stretch/>
        </p:blipFill>
        <p:spPr>
          <a:xfrm>
            <a:off x="4133806" y="4137317"/>
            <a:ext cx="2203840" cy="22828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80EBCB-6F28-DB4F-8EB9-B73207A12A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74" t="17037" r="4602"/>
          <a:stretch/>
        </p:blipFill>
        <p:spPr>
          <a:xfrm>
            <a:off x="916843" y="2181034"/>
            <a:ext cx="3243532" cy="16383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959F93-588A-5E44-9E62-F5C4D4BB30E3}"/>
              </a:ext>
            </a:extLst>
          </p:cNvPr>
          <p:cNvSpPr txBox="1"/>
          <p:nvPr/>
        </p:nvSpPr>
        <p:spPr>
          <a:xfrm>
            <a:off x="1509753" y="3820509"/>
            <a:ext cx="248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Bridge Pelvis UP/Down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828D5E-EAA9-7841-8A31-1251BE9D0297}"/>
              </a:ext>
            </a:extLst>
          </p:cNvPr>
          <p:cNvSpPr txBox="1"/>
          <p:nvPr/>
        </p:nvSpPr>
        <p:spPr>
          <a:xfrm>
            <a:off x="7494424" y="3817564"/>
            <a:ext cx="161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Hip Backwards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00CC72-07F9-BB41-B8AD-EEC41338A463}"/>
              </a:ext>
            </a:extLst>
          </p:cNvPr>
          <p:cNvSpPr txBox="1"/>
          <p:nvPr/>
        </p:nvSpPr>
        <p:spPr>
          <a:xfrm>
            <a:off x="5087372" y="3819880"/>
            <a:ext cx="161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Hip Sideways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899D41-7F92-3B4D-BB48-7BE36F5DF07B}"/>
              </a:ext>
            </a:extLst>
          </p:cNvPr>
          <p:cNvSpPr txBox="1"/>
          <p:nvPr/>
        </p:nvSpPr>
        <p:spPr>
          <a:xfrm>
            <a:off x="1778771" y="6420149"/>
            <a:ext cx="1843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Walk Sideways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A0BE71-1CED-1649-ACE8-CB3B3CF16740}"/>
              </a:ext>
            </a:extLst>
          </p:cNvPr>
          <p:cNvSpPr txBox="1"/>
          <p:nvPr/>
        </p:nvSpPr>
        <p:spPr>
          <a:xfrm>
            <a:off x="6759526" y="6420149"/>
            <a:ext cx="220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Sit to stand/Squat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D3FD54-FA43-4A4F-B510-2BFD9DAA0085}"/>
              </a:ext>
            </a:extLst>
          </p:cNvPr>
          <p:cNvSpPr txBox="1"/>
          <p:nvPr/>
        </p:nvSpPr>
        <p:spPr>
          <a:xfrm>
            <a:off x="9311309" y="6420149"/>
            <a:ext cx="220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Up/Down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CC2DEA-F8CA-5A4A-9936-7121D2A91222}"/>
              </a:ext>
            </a:extLst>
          </p:cNvPr>
          <p:cNvSpPr txBox="1"/>
          <p:nvPr/>
        </p:nvSpPr>
        <p:spPr>
          <a:xfrm>
            <a:off x="4119622" y="6420149"/>
            <a:ext cx="1716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Lunge Forward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9170F2F-469B-5E4F-9CDB-4BB867B1079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232" r="25329"/>
          <a:stretch/>
        </p:blipFill>
        <p:spPr>
          <a:xfrm>
            <a:off x="9234817" y="1767740"/>
            <a:ext cx="1986427" cy="20465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A702AD6-FF6A-F44B-8FEF-DE4CC1DA88B6}"/>
              </a:ext>
            </a:extLst>
          </p:cNvPr>
          <p:cNvSpPr txBox="1"/>
          <p:nvPr/>
        </p:nvSpPr>
        <p:spPr>
          <a:xfrm>
            <a:off x="9565635" y="3817564"/>
            <a:ext cx="161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Heel Raise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DB8A046-6AC2-BB43-95EE-32FD589D61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236559"/>
            <a:ext cx="1794294" cy="595762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E381FC2-D69B-EA4A-99F7-7AE0A0F1F4B4}"/>
              </a:ext>
            </a:extLst>
          </p:cNvPr>
          <p:cNvCxnSpPr/>
          <p:nvPr/>
        </p:nvCxnSpPr>
        <p:spPr>
          <a:xfrm>
            <a:off x="838200" y="1690687"/>
            <a:ext cx="105156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417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96234-F2C1-2945-BC78-756FCAD02C3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Resistance Exercise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6BCA2F-3ACA-FA4C-BC87-BBDD0BE74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2" y="1778943"/>
            <a:ext cx="3786188" cy="2092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1F5388-034F-794A-93A1-56ADBD6D3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61" r="23618"/>
          <a:stretch/>
        </p:blipFill>
        <p:spPr>
          <a:xfrm>
            <a:off x="8224857" y="4174777"/>
            <a:ext cx="2679700" cy="2092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FA67D1-07F0-954C-B451-B14CF7410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991" y="4282930"/>
            <a:ext cx="3621598" cy="2001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D6F766-435E-844C-AD1C-7AC797324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7113" y="1832955"/>
            <a:ext cx="3786188" cy="2092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CABF34-6C4F-884C-96ED-0CE73BDCE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395" y="4265733"/>
            <a:ext cx="3621597" cy="2001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9A156C-76F7-274F-A05B-0F5DB3A06E5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275"/>
          <a:stretch/>
        </p:blipFill>
        <p:spPr>
          <a:xfrm>
            <a:off x="4442118" y="1832956"/>
            <a:ext cx="3307764" cy="2092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6C7492-B90C-324C-BDE9-ACF7523AC2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3BD3C5-F9AD-9741-84C1-6C9A092EAC93}"/>
              </a:ext>
            </a:extLst>
          </p:cNvPr>
          <p:cNvSpPr txBox="1"/>
          <p:nvPr/>
        </p:nvSpPr>
        <p:spPr>
          <a:xfrm>
            <a:off x="1555974" y="3925281"/>
            <a:ext cx="251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Squeeze shoulder blade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202654-3CD6-1043-9E39-E91EF57A9FF0}"/>
              </a:ext>
            </a:extLst>
          </p:cNvPr>
          <p:cNvCxnSpPr/>
          <p:nvPr/>
        </p:nvCxnSpPr>
        <p:spPr>
          <a:xfrm>
            <a:off x="838200" y="1690687"/>
            <a:ext cx="105156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DB6A7A6-345E-844A-8364-9E4351B9F6AD}"/>
              </a:ext>
            </a:extLst>
          </p:cNvPr>
          <p:cNvSpPr txBox="1"/>
          <p:nvPr/>
        </p:nvSpPr>
        <p:spPr>
          <a:xfrm>
            <a:off x="5196818" y="3925281"/>
            <a:ext cx="179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Plank on table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ACB7F6-7894-864F-B4D5-768A8B0EB421}"/>
              </a:ext>
            </a:extLst>
          </p:cNvPr>
          <p:cNvSpPr txBox="1"/>
          <p:nvPr/>
        </p:nvSpPr>
        <p:spPr>
          <a:xfrm>
            <a:off x="8577775" y="3871268"/>
            <a:ext cx="2864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Plank on table with march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61B4C0-A047-2E4B-AC8D-675330E6E189}"/>
              </a:ext>
            </a:extLst>
          </p:cNvPr>
          <p:cNvSpPr txBox="1"/>
          <p:nvPr/>
        </p:nvSpPr>
        <p:spPr>
          <a:xfrm>
            <a:off x="1942799" y="6124456"/>
            <a:ext cx="1794295" cy="368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Arm push up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7E29AC-7004-514C-A38A-E3A6410CD1D3}"/>
              </a:ext>
            </a:extLst>
          </p:cNvPr>
          <p:cNvSpPr txBox="1"/>
          <p:nvPr/>
        </p:nvSpPr>
        <p:spPr>
          <a:xfrm>
            <a:off x="5417666" y="6202272"/>
            <a:ext cx="135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Arm row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EBEBC2-BA39-384E-AC0C-1866C7CE82C1}"/>
              </a:ext>
            </a:extLst>
          </p:cNvPr>
          <p:cNvSpPr txBox="1"/>
          <p:nvPr/>
        </p:nvSpPr>
        <p:spPr>
          <a:xfrm>
            <a:off x="8676263" y="6196972"/>
            <a:ext cx="17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Wall push-up</a:t>
            </a:r>
          </a:p>
        </p:txBody>
      </p:sp>
    </p:spTree>
    <p:extLst>
      <p:ext uri="{BB962C8B-B14F-4D97-AF65-F5344CB8AC3E}">
        <p14:creationId xmlns:p14="http://schemas.microsoft.com/office/powerpoint/2010/main" val="81220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925F2-032B-804C-8762-E005A630C226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Balance Exercise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E2046-B84C-0F4F-80B7-9D9A47BCA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4DE78B-C95E-C549-AE37-C66796182F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22" t="13092" r="30862" b="-1"/>
          <a:stretch/>
        </p:blipFill>
        <p:spPr>
          <a:xfrm>
            <a:off x="569046" y="1886599"/>
            <a:ext cx="2506141" cy="3084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3157D3-D819-8A47-9E96-980437B41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94" t="6793" r="36158" b="6925"/>
          <a:stretch/>
        </p:blipFill>
        <p:spPr>
          <a:xfrm>
            <a:off x="3322625" y="1886599"/>
            <a:ext cx="2506141" cy="3060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3F84AF-7B24-B948-9A97-EAF93EAE21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46" t="3883" r="32341"/>
          <a:stretch/>
        </p:blipFill>
        <p:spPr>
          <a:xfrm>
            <a:off x="6524625" y="1744149"/>
            <a:ext cx="2506141" cy="3411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A4C5AC-93DF-274C-8F54-A311FEF9EB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65" r="30821" b="-1"/>
          <a:stretch/>
        </p:blipFill>
        <p:spPr>
          <a:xfrm>
            <a:off x="9192873" y="1886599"/>
            <a:ext cx="2246269" cy="3181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3A8CC1-832A-3840-A33C-588AE9CE4FD7}"/>
              </a:ext>
            </a:extLst>
          </p:cNvPr>
          <p:cNvSpPr txBox="1"/>
          <p:nvPr/>
        </p:nvSpPr>
        <p:spPr>
          <a:xfrm>
            <a:off x="1195589" y="4992146"/>
            <a:ext cx="1397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overs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F9DAA-5D53-B547-BD94-67085D04C657}"/>
              </a:ext>
            </a:extLst>
          </p:cNvPr>
          <p:cNvSpPr txBox="1"/>
          <p:nvPr/>
        </p:nvSpPr>
        <p:spPr>
          <a:xfrm>
            <a:off x="3878310" y="4971401"/>
            <a:ext cx="1683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Tandem stance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221E63-8F30-0544-A2D8-FC609867C741}"/>
              </a:ext>
            </a:extLst>
          </p:cNvPr>
          <p:cNvSpPr txBox="1"/>
          <p:nvPr/>
        </p:nvSpPr>
        <p:spPr>
          <a:xfrm>
            <a:off x="6846775" y="4971401"/>
            <a:ext cx="190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Alternate arm and leg lift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17DD0A-B459-A14B-A8F5-1BF5591BCF6C}"/>
              </a:ext>
            </a:extLst>
          </p:cNvPr>
          <p:cNvSpPr txBox="1"/>
          <p:nvPr/>
        </p:nvSpPr>
        <p:spPr>
          <a:xfrm>
            <a:off x="9540901" y="4992146"/>
            <a:ext cx="181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Single leg stance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33FF2F-73DC-914E-8FCC-75F72366ABD6}"/>
              </a:ext>
            </a:extLst>
          </p:cNvPr>
          <p:cNvCxnSpPr/>
          <p:nvPr/>
        </p:nvCxnSpPr>
        <p:spPr>
          <a:xfrm>
            <a:off x="838200" y="1690687"/>
            <a:ext cx="105156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011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F4800C-49C1-2D44-BACF-1C3528D3FC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3" r="16923"/>
          <a:stretch/>
        </p:blipFill>
        <p:spPr>
          <a:xfrm>
            <a:off x="47247" y="2605789"/>
            <a:ext cx="2685705" cy="2263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B637DF-37B9-B14C-A87F-EB6EA7A2C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08" r="15349"/>
          <a:stretch/>
        </p:blipFill>
        <p:spPr>
          <a:xfrm>
            <a:off x="2281258" y="2636780"/>
            <a:ext cx="2685705" cy="2263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26E0D9-4A17-7A4C-924B-BE614C055E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08" r="15349"/>
          <a:stretch/>
        </p:blipFill>
        <p:spPr>
          <a:xfrm>
            <a:off x="7238290" y="2605789"/>
            <a:ext cx="2685706" cy="22634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65DD99-9CC8-A24A-A39F-AEE2E3C9C4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08" r="15349"/>
          <a:stretch/>
        </p:blipFill>
        <p:spPr>
          <a:xfrm>
            <a:off x="4751838" y="2714204"/>
            <a:ext cx="2648152" cy="22230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6BB047-5A03-9149-BF5A-4387AAE9AC97}"/>
              </a:ext>
            </a:extLst>
          </p:cNvPr>
          <p:cNvSpPr txBox="1"/>
          <p:nvPr/>
        </p:nvSpPr>
        <p:spPr>
          <a:xfrm>
            <a:off x="576909" y="5190286"/>
            <a:ext cx="1599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Reach up and twist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27BB8F-04C1-4546-811E-5A38B2AA1ADB}"/>
              </a:ext>
            </a:extLst>
          </p:cNvPr>
          <p:cNvSpPr txBox="1"/>
          <p:nvPr/>
        </p:nvSpPr>
        <p:spPr>
          <a:xfrm>
            <a:off x="2844259" y="5186904"/>
            <a:ext cx="1599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Hamstring stretch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847987-B15D-C74D-86BD-A57275AB39EF}"/>
              </a:ext>
            </a:extLst>
          </p:cNvPr>
          <p:cNvSpPr txBox="1"/>
          <p:nvPr/>
        </p:nvSpPr>
        <p:spPr>
          <a:xfrm>
            <a:off x="5296064" y="5206301"/>
            <a:ext cx="1599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Reach up and breathe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1C0B1E-E424-4C4E-8365-570C5F5B1600}"/>
              </a:ext>
            </a:extLst>
          </p:cNvPr>
          <p:cNvSpPr txBox="1"/>
          <p:nvPr/>
        </p:nvSpPr>
        <p:spPr>
          <a:xfrm>
            <a:off x="7747869" y="5206301"/>
            <a:ext cx="1599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Piriformis stretch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2D4B18-4CC9-544A-9324-7B0826991A29}"/>
              </a:ext>
            </a:extLst>
          </p:cNvPr>
          <p:cNvSpPr txBox="1"/>
          <p:nvPr/>
        </p:nvSpPr>
        <p:spPr>
          <a:xfrm>
            <a:off x="9923996" y="5206301"/>
            <a:ext cx="159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Reach across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8CB261-CFDB-F84B-994E-D0DA4018F0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84" r="5171"/>
          <a:stretch/>
        </p:blipFill>
        <p:spPr>
          <a:xfrm>
            <a:off x="9418876" y="2822620"/>
            <a:ext cx="2685706" cy="20466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21A49E-C6DB-574E-915E-FD270D3081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B9E4B49-FFA7-0C4A-84D0-40661D277C80}"/>
              </a:ext>
            </a:extLst>
          </p:cNvPr>
          <p:cNvCxnSpPr/>
          <p:nvPr/>
        </p:nvCxnSpPr>
        <p:spPr>
          <a:xfrm>
            <a:off x="838200" y="1690687"/>
            <a:ext cx="105156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60C867C1-ED62-8144-A01A-D0EE429E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Flexibility/Mobility Exercise</a:t>
            </a:r>
          </a:p>
        </p:txBody>
      </p:sp>
    </p:spTree>
    <p:extLst>
      <p:ext uri="{BB962C8B-B14F-4D97-AF65-F5344CB8AC3E}">
        <p14:creationId xmlns:p14="http://schemas.microsoft.com/office/powerpoint/2010/main" val="2255255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E6BD1-794C-1542-9113-604EE7E7C3FF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How to Exercise Safely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F8D74-8950-1242-B86C-50879E6F4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Talk with your oncologist or Survivorship Nurse Practitioner before you start any new exercise plan.</a:t>
            </a:r>
          </a:p>
          <a:p>
            <a:r>
              <a:rPr lang="en-US" dirty="0"/>
              <a:t>Do not exercise if you have a low blood cell counts (anemia).</a:t>
            </a:r>
          </a:p>
          <a:p>
            <a:r>
              <a:rPr lang="en-US" dirty="0"/>
              <a:t>Do not exercise if you have unrelieved pain, nausea/vomiting, or diarrhea. </a:t>
            </a:r>
          </a:p>
          <a:p>
            <a:r>
              <a:rPr lang="en-US" dirty="0"/>
              <a:t>Do not exercise if you have fever &gt; 100F</a:t>
            </a:r>
          </a:p>
          <a:p>
            <a:r>
              <a:rPr lang="en-US" dirty="0"/>
              <a:t>Stop Immediately:</a:t>
            </a:r>
          </a:p>
          <a:p>
            <a:pPr lvl="1"/>
            <a:r>
              <a:rPr lang="en-US" dirty="0"/>
              <a:t>Dizziness or light headedness</a:t>
            </a:r>
          </a:p>
          <a:p>
            <a:pPr lvl="1"/>
            <a:r>
              <a:rPr lang="en-US" dirty="0"/>
              <a:t>Unusual heart palpitations or Chest pains</a:t>
            </a:r>
          </a:p>
          <a:p>
            <a:pPr lvl="1"/>
            <a:r>
              <a:rPr lang="en-US" dirty="0"/>
              <a:t>Headaches</a:t>
            </a:r>
          </a:p>
          <a:p>
            <a:pPr lvl="1"/>
            <a:r>
              <a:rPr lang="en-US" dirty="0"/>
              <a:t>Visual changes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If you notice swelling, pain, dizziness, or blurred vision, call your doctor right away.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58863-72E6-2348-954C-76349B7B4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D162309-B902-594B-B18E-26559C8C72D1}"/>
              </a:ext>
            </a:extLst>
          </p:cNvPr>
          <p:cNvCxnSpPr/>
          <p:nvPr/>
        </p:nvCxnSpPr>
        <p:spPr>
          <a:xfrm>
            <a:off x="838200" y="1690687"/>
            <a:ext cx="105156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153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17D38-D9C1-E04E-87EE-9BE103944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258" y="502773"/>
            <a:ext cx="10945483" cy="10869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What happens NOW? After the diagnosis, the treatment plan, and the surgical interventions.</a:t>
            </a:r>
          </a:p>
          <a:p>
            <a:pPr marL="0" indent="0">
              <a:buNone/>
            </a:pPr>
            <a:r>
              <a:rPr lang="en-US" dirty="0"/>
              <a:t>				</a:t>
            </a:r>
            <a:r>
              <a:rPr lang="en-US" b="1" dirty="0"/>
              <a:t>Many Questions???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4DFB1643-83D6-4B46-8D76-5BC86C3C29BB}"/>
              </a:ext>
            </a:extLst>
          </p:cNvPr>
          <p:cNvSpPr/>
          <p:nvPr/>
        </p:nvSpPr>
        <p:spPr>
          <a:xfrm>
            <a:off x="7533898" y="4974820"/>
            <a:ext cx="1929440" cy="1865587"/>
          </a:xfrm>
          <a:prstGeom prst="wedgeEllipseCallout">
            <a:avLst>
              <a:gd name="adj1" fmla="val -74484"/>
              <a:gd name="adj2" fmla="val -42926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do I become ready for work? 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5CDC4053-13DE-5A41-B287-2418134A8DD6}"/>
              </a:ext>
            </a:extLst>
          </p:cNvPr>
          <p:cNvSpPr/>
          <p:nvPr/>
        </p:nvSpPr>
        <p:spPr>
          <a:xfrm>
            <a:off x="2567939" y="4023162"/>
            <a:ext cx="1503790" cy="1545820"/>
          </a:xfrm>
          <a:prstGeom prst="wedgeEllipseCallout">
            <a:avLst>
              <a:gd name="adj1" fmla="val 94346"/>
              <a:gd name="adj2" fmla="val -654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Is exercise okay?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00EB282-0B7A-DC48-989A-812C84904F6B}"/>
              </a:ext>
            </a:extLst>
          </p:cNvPr>
          <p:cNvSpPr/>
          <p:nvPr/>
        </p:nvSpPr>
        <p:spPr>
          <a:xfrm>
            <a:off x="8221727" y="3429000"/>
            <a:ext cx="1777042" cy="1545820"/>
          </a:xfrm>
          <a:prstGeom prst="wedgeEllipseCallout">
            <a:avLst>
              <a:gd name="adj1" fmla="val -99473"/>
              <a:gd name="adj2" fmla="val 1897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am I allowed to do?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839981B3-9400-DF44-8A85-A9C726F41827}"/>
              </a:ext>
            </a:extLst>
          </p:cNvPr>
          <p:cNvSpPr/>
          <p:nvPr/>
        </p:nvSpPr>
        <p:spPr>
          <a:xfrm>
            <a:off x="7057222" y="1582272"/>
            <a:ext cx="1929440" cy="1846728"/>
          </a:xfrm>
          <a:prstGeom prst="wedgeEllipseCallout">
            <a:avLst>
              <a:gd name="adj1" fmla="val -73590"/>
              <a:gd name="adj2" fmla="val 85856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Am I able to the things I used to do?</a:t>
            </a:r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2FD4A54C-C9DF-0E4A-9141-97DC2017CD33}"/>
              </a:ext>
            </a:extLst>
          </p:cNvPr>
          <p:cNvSpPr/>
          <p:nvPr/>
        </p:nvSpPr>
        <p:spPr>
          <a:xfrm>
            <a:off x="4960277" y="2047794"/>
            <a:ext cx="1777043" cy="1695091"/>
          </a:xfrm>
          <a:prstGeom prst="wedgeEllipseCallout">
            <a:avLst>
              <a:gd name="adj1" fmla="val -2055"/>
              <a:gd name="adj2" fmla="val 6804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How do I get back to normal function?</a:t>
            </a: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E7F35142-6B55-C048-877E-6A70DAF0FD3D}"/>
              </a:ext>
            </a:extLst>
          </p:cNvPr>
          <p:cNvSpPr/>
          <p:nvPr/>
        </p:nvSpPr>
        <p:spPr>
          <a:xfrm>
            <a:off x="2861094" y="2207503"/>
            <a:ext cx="1777042" cy="1695091"/>
          </a:xfrm>
          <a:prstGeom prst="wedgeEllipseCallout">
            <a:avLst>
              <a:gd name="adj1" fmla="val 64604"/>
              <a:gd name="adj2" fmla="val 58429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Will I hurt myself?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137FF4-C503-C648-8225-E5FB423BA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46" t="11979" r="24740" b="7039"/>
          <a:stretch/>
        </p:blipFill>
        <p:spPr>
          <a:xfrm>
            <a:off x="4805849" y="4114799"/>
            <a:ext cx="2208362" cy="27432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C533B2-87C4-A64E-80A9-827B8E298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0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DB0D9-93C4-3247-B30A-DA8A8379A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6886"/>
            <a:ext cx="10515600" cy="202175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There is a way to find relief from the side-effects during your cancer journey and remember that help is available.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Exercise is a way of taking control of your body.</a:t>
            </a:r>
          </a:p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45742-E39F-7744-B85A-B5FAC821A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102" y="3709358"/>
            <a:ext cx="7575796" cy="2889949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C9483E-8143-204F-A3C0-805A9A2C8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57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861E1-BD1D-1F4A-8AAB-CA2E39FB5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16" y="4559523"/>
            <a:ext cx="7691527" cy="2007330"/>
          </a:xfrm>
          <a:noFill/>
        </p:spPr>
        <p:txBody>
          <a:bodyPr anchor="ctr">
            <a:noAutofit/>
          </a:bodyPr>
          <a:lstStyle/>
          <a:p>
            <a:pPr algn="r"/>
            <a:r>
              <a:rPr lang="en-US" sz="4800" dirty="0"/>
              <a:t>Thank You for Listening…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165B11-1BF0-3C42-BD1E-42F0F9B14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4875" y="5039289"/>
            <a:ext cx="3614109" cy="1047798"/>
          </a:xfrm>
          <a:noFill/>
        </p:spPr>
        <p:txBody>
          <a:bodyPr anchor="ctr">
            <a:noAutofit/>
          </a:bodyPr>
          <a:lstStyle/>
          <a:p>
            <a:r>
              <a:rPr lang="en-US" sz="1800" dirty="0"/>
              <a:t>Annemay Lelis DPT, CLT</a:t>
            </a:r>
          </a:p>
          <a:p>
            <a:r>
              <a:rPr lang="en-US" sz="1800" dirty="0"/>
              <a:t>Department of Physical Therapy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9E8EA9C-4632-0741-9C95-5AD3D1C1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077" y="5901378"/>
            <a:ext cx="2715704" cy="9017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C02CA2-D759-7E42-A1B2-F145BE9BB6D6}"/>
              </a:ext>
            </a:extLst>
          </p:cNvPr>
          <p:cNvCxnSpPr>
            <a:cxnSpLocks/>
          </p:cNvCxnSpPr>
          <p:nvPr/>
        </p:nvCxnSpPr>
        <p:spPr>
          <a:xfrm>
            <a:off x="8229600" y="4763244"/>
            <a:ext cx="0" cy="1653110"/>
          </a:xfrm>
          <a:prstGeom prst="line">
            <a:avLst/>
          </a:prstGeom>
          <a:ln w="38100" cap="rnd">
            <a:solidFill>
              <a:schemeClr val="accent6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C3F0E858-89C7-5B43-B0D6-ACCEA591E1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30"/>
          <a:stretch/>
        </p:blipFill>
        <p:spPr>
          <a:xfrm>
            <a:off x="20" y="10"/>
            <a:ext cx="12191979" cy="455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18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2945A-50DC-2F44-969F-6360110AC110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F67FF-DB3E-7840-936B-4AF7D8308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Gerrand C, Furtado S. Issues of Survivorship and Rehabilitation in Soft Tissue Sarcoma. </a:t>
            </a:r>
            <a:r>
              <a:rPr lang="en-US" i="1" dirty="0"/>
              <a:t>Clinical Oncology</a:t>
            </a:r>
            <a:r>
              <a:rPr lang="en-US" dirty="0"/>
              <a:t>. 2017;29(8):538-545. doi:10.1016/j.clon.2017.04.001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Longhi, A, Ferrari, S, Tamburini, A, et al. Late Effects of Chemotherapy and Radiotherapy in Osteosarcoma and Ewing Sarcoma Patients The Italian Sarcoma Group Experience (1983-2006). </a:t>
            </a:r>
            <a:r>
              <a:rPr lang="en-US" i="1" dirty="0"/>
              <a:t>Cancer</a:t>
            </a:r>
            <a:r>
              <a:rPr lang="en-US" dirty="0"/>
              <a:t>. 2012;118(20):5050-5059. doi:10.1002/cncr.27493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Ebede CC, Jang Y, Escalante CP. Cancer-Related Fatigue in Cancer Survivorship. </a:t>
            </a:r>
            <a:r>
              <a:rPr lang="en-US" i="1" dirty="0"/>
              <a:t>Medical Clinics of North America</a:t>
            </a:r>
            <a:r>
              <a:rPr lang="en-US" dirty="0"/>
              <a:t>. 2017;101(6):1085-1097. doi:10.1016/j.mcna.2017.06.007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Smith SR. Rehabilitation Strategies and Outcomes of the Sarcoma Patient. </a:t>
            </a:r>
            <a:r>
              <a:rPr lang="en-US" i="1" dirty="0"/>
              <a:t>Physical Medicine &amp; Rehabilitation Clinics of North America</a:t>
            </a:r>
            <a:r>
              <a:rPr lang="en-US" dirty="0"/>
              <a:t>. 2017;28(1):171-180. doi:10.1016/j.pmr.2016.08.008.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Friedmann D, Wunder JS, Ferguson P, et al. Incidence and severity of lymphoedema following limb salvage of extremity soft tissue sarcoma. </a:t>
            </a:r>
            <a:r>
              <a:rPr lang="en-US" i="1" dirty="0"/>
              <a:t>Sarcoma</a:t>
            </a:r>
            <a:r>
              <a:rPr lang="en-US" dirty="0"/>
              <a:t>. 2011. http://dx.doi.org.access.library.miami.edu/10.1155/2011/289673.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Sadeghi EM, Gozali N, Tabrizi FM. Effects of energy conservation strategies on cancer related fatigue and health promotion lifestyle in breast cancer survivors: A randomized control trial. </a:t>
            </a:r>
            <a:r>
              <a:rPr lang="en-US" i="1" dirty="0"/>
              <a:t>Asian Pacific Journal of Cancer Prevention</a:t>
            </a:r>
            <a:r>
              <a:rPr lang="en-US" dirty="0"/>
              <a:t>. 2016;17(10):4783-4790. doi:10.7314/APJCP.2016.17.10.4783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Wolin KY, Schwartz AL, Matthews CE, Courneya KS, Schmitz KH. Implementing the exercise guidelines for cancer survivors. </a:t>
            </a:r>
            <a:r>
              <a:rPr lang="en-US" i="1" dirty="0"/>
              <a:t>J Support Oncol</a:t>
            </a:r>
            <a:r>
              <a:rPr lang="en-US" dirty="0"/>
              <a:t>. 2012;10(5):171–177. doi:10.1016/j.suponc.2012.02.001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Assi M, Ropars M, Rébillard A. The Practice of Physical Activity in the Setting of Lower-Extremities Sarcomas: A First Step toward Clinical Optimization. </a:t>
            </a:r>
            <a:r>
              <a:rPr lang="en-US" i="1" dirty="0"/>
              <a:t>Front Physiol</a:t>
            </a:r>
            <a:r>
              <a:rPr lang="en-US" dirty="0"/>
              <a:t>. 2017;8:833. Published 2017 Oct 25. doi:10.3389/fphys.2017.00833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Segal R, Zwaal C, Green E, et al. Exercise for people with cancer: a systematic review. </a:t>
            </a:r>
            <a:r>
              <a:rPr lang="en-US" i="1" dirty="0"/>
              <a:t>Curr Oncol</a:t>
            </a:r>
            <a:r>
              <a:rPr lang="en-US" dirty="0"/>
              <a:t>. 2017;24(4):e290–e315. doi:10.3747/co.24.3619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8A1AED-A9D6-7245-85DC-4AE0B28E1283}"/>
              </a:ext>
            </a:extLst>
          </p:cNvPr>
          <p:cNvCxnSpPr/>
          <p:nvPr/>
        </p:nvCxnSpPr>
        <p:spPr>
          <a:xfrm>
            <a:off x="838200" y="1690687"/>
            <a:ext cx="105156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41A46CF-17A7-424E-B327-D838FC3F1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73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0B231-75CE-7B4E-B709-36440BAB1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  <a:ln>
            <a:noFill/>
          </a:ln>
        </p:spPr>
        <p:txBody>
          <a:bodyPr/>
          <a:lstStyle/>
          <a:p>
            <a:r>
              <a:rPr lang="en-US" dirty="0"/>
              <a:t>Oncology Rehab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BAD2E-1DD2-AE46-98D1-85B980AEF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Improve or maintain quality of life, function, and independence throughout the course of the disease process.</a:t>
            </a:r>
            <a:r>
              <a:rPr lang="en-US" baseline="30000" dirty="0"/>
              <a:t>1</a:t>
            </a:r>
            <a:endParaRPr lang="en-US" dirty="0"/>
          </a:p>
          <a:p>
            <a:pPr lvl="1"/>
            <a:r>
              <a:rPr lang="en-US" dirty="0"/>
              <a:t>Increase function</a:t>
            </a:r>
          </a:p>
          <a:p>
            <a:pPr lvl="1"/>
            <a:r>
              <a:rPr lang="en-US" dirty="0"/>
              <a:t>Lower burden of care</a:t>
            </a:r>
          </a:p>
          <a:p>
            <a:pPr lvl="1"/>
            <a:r>
              <a:rPr lang="en-US" dirty="0"/>
              <a:t>Assist in psychosocial coping</a:t>
            </a:r>
          </a:p>
          <a:p>
            <a:pPr lvl="1"/>
            <a:r>
              <a:rPr lang="en-US" dirty="0"/>
              <a:t>Promote community reintegration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Guide you throughout this process…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C4C7F-4929-2D44-8107-9E017C95C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CEDD89-151E-FD45-9FE4-8A513D7D2C00}"/>
              </a:ext>
            </a:extLst>
          </p:cNvPr>
          <p:cNvCxnSpPr/>
          <p:nvPr/>
        </p:nvCxnSpPr>
        <p:spPr>
          <a:xfrm>
            <a:off x="838200" y="1690687"/>
            <a:ext cx="105156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DE57764-B69D-834C-A9E8-27E5AEBE3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228" y="3470917"/>
            <a:ext cx="4233949" cy="270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4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DFCD6-C50D-DF4C-8307-03BEA06EDEC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Oncology Rehab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79E9AC3E-3BDA-41FC-9CDB-60CDD533FC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4177"/>
              </p:ext>
            </p:extLst>
          </p:nvPr>
        </p:nvGraphicFramePr>
        <p:xfrm>
          <a:off x="838200" y="1690688"/>
          <a:ext cx="10515600" cy="4649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5AB827B-4184-F84E-8F81-6F0F1BACC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48700"/>
            <a:ext cx="1794294" cy="595762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0938C5B-F2F5-B247-8ACA-DA8FA4BF2321}"/>
              </a:ext>
            </a:extLst>
          </p:cNvPr>
          <p:cNvCxnSpPr/>
          <p:nvPr/>
        </p:nvCxnSpPr>
        <p:spPr>
          <a:xfrm>
            <a:off x="838200" y="1690687"/>
            <a:ext cx="105156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430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1EA42C-E3FC-CA44-9AAD-40B756858B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0"/>
            <a:ext cx="12191998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C0DEEBF-DB94-4E7E-A9D3-84FA863C3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bg1">
              <a:lumMod val="75000"/>
              <a:lumOff val="25000"/>
              <a:alpha val="93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06E4AAD-134E-9642-8D63-B101B83A4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4129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dirty="0"/>
              <a:t>Why is Functional mobility, Rehab, and Exercise Important?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496" y="5336249"/>
            <a:ext cx="5486400" cy="0"/>
          </a:xfrm>
          <a:prstGeom prst="line">
            <a:avLst/>
          </a:prstGeom>
          <a:ln w="22225"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2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5A6F530-D94C-CD47-B2FD-6E642F1256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5346782"/>
              </p:ext>
            </p:extLst>
          </p:nvPr>
        </p:nvGraphicFramePr>
        <p:xfrm>
          <a:off x="1024128" y="585216"/>
          <a:ext cx="9720072" cy="57235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BF2DCAE-085A-964C-87FC-C889EF6ED2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69" r="19491" b="8009"/>
          <a:stretch/>
        </p:blipFill>
        <p:spPr>
          <a:xfrm>
            <a:off x="5103962" y="3853678"/>
            <a:ext cx="1572883" cy="28332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A35631-B05D-F641-BC45-C1C89D722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2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A171C-F15B-ED46-8677-4B7CD62B2CDD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Side-effects of Chemotherapy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292FC-14D4-7344-838A-95A1D71A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Peripheral neuropathy</a:t>
            </a:r>
            <a:r>
              <a:rPr lang="en-US" b="1" baseline="30000" dirty="0"/>
              <a:t>2</a:t>
            </a:r>
            <a:endParaRPr lang="en-US" b="1" dirty="0"/>
          </a:p>
          <a:p>
            <a:pPr lvl="1"/>
            <a:r>
              <a:rPr lang="en-US" dirty="0"/>
              <a:t>Numbness, tingling, and/or pain of hands and feet</a:t>
            </a:r>
          </a:p>
          <a:p>
            <a:pPr lvl="1"/>
            <a:r>
              <a:rPr lang="en-US" dirty="0"/>
              <a:t>Loss of balance</a:t>
            </a:r>
          </a:p>
          <a:p>
            <a:pPr lvl="1"/>
            <a:r>
              <a:rPr lang="en-US" dirty="0"/>
              <a:t>Vestibular issues</a:t>
            </a:r>
          </a:p>
          <a:p>
            <a:r>
              <a:rPr lang="en-US" b="1" dirty="0"/>
              <a:t>Cognitive dysfunction</a:t>
            </a:r>
            <a:r>
              <a:rPr lang="en-US" b="1" baseline="30000" dirty="0"/>
              <a:t>2</a:t>
            </a:r>
            <a:endParaRPr lang="en-US" b="1" dirty="0"/>
          </a:p>
          <a:p>
            <a:pPr lvl="1"/>
            <a:r>
              <a:rPr lang="en-US" dirty="0"/>
              <a:t>Difficulty concentrating or managing tasks</a:t>
            </a:r>
          </a:p>
          <a:p>
            <a:pPr lvl="1"/>
            <a:r>
              <a:rPr lang="en-US" dirty="0"/>
              <a:t>Mental “fog”</a:t>
            </a:r>
          </a:p>
          <a:p>
            <a:r>
              <a:rPr lang="en-US" b="1" dirty="0"/>
              <a:t>Cancer related fatigue (CRF)</a:t>
            </a:r>
            <a:r>
              <a:rPr lang="en-US" b="1" baseline="30000" dirty="0"/>
              <a:t>2,3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/>
              <a:t>Things to consider: </a:t>
            </a:r>
          </a:p>
          <a:p>
            <a:r>
              <a:rPr lang="en-US" dirty="0"/>
              <a:t>Become more independent with aids and adaptations.</a:t>
            </a:r>
          </a:p>
          <a:p>
            <a:r>
              <a:rPr lang="en-US" dirty="0"/>
              <a:t>Keep yourself as active as possible through exercises that challenges your body’s endurance.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4816B5-409E-6E43-B401-B476A8BE8701}"/>
              </a:ext>
            </a:extLst>
          </p:cNvPr>
          <p:cNvCxnSpPr/>
          <p:nvPr/>
        </p:nvCxnSpPr>
        <p:spPr>
          <a:xfrm>
            <a:off x="838200" y="1690687"/>
            <a:ext cx="10515600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D95B075-57A3-8246-BF00-FF72504BD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68423"/>
            <a:ext cx="1794294" cy="5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77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46EBB5F-CA6E-B94C-8F05-D73A7BD9A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28" r="9091" b="199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164C54BD-9DBD-104F-8598-FDE789CD7492}"/>
              </a:ext>
            </a:extLst>
          </p:cNvPr>
          <p:cNvSpPr txBox="1">
            <a:spLocks/>
          </p:cNvSpPr>
          <p:nvPr/>
        </p:nvSpPr>
        <p:spPr>
          <a:xfrm>
            <a:off x="138023" y="155275"/>
            <a:ext cx="4779034" cy="5227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800" b="1" i="1" dirty="0">
                <a:latin typeface="+mn-lt"/>
                <a:ea typeface="+mn-ea"/>
                <a:cs typeface="+mn-cs"/>
              </a:rPr>
              <a:t>Cancer Related Fatigue </a:t>
            </a:r>
          </a:p>
          <a:p>
            <a:pPr algn="ctr">
              <a:spcAft>
                <a:spcPts val="600"/>
              </a:spcAft>
            </a:pPr>
            <a:r>
              <a:rPr lang="en-US" sz="2800" i="1" dirty="0">
                <a:latin typeface="+mn-lt"/>
                <a:ea typeface="+mn-ea"/>
                <a:cs typeface="+mn-cs"/>
              </a:rPr>
              <a:t> is reported more frequently than any other symptom of cancer and cancer treatment.</a:t>
            </a:r>
            <a:r>
              <a:rPr lang="en-US" sz="2800" i="1" baseline="30000" dirty="0">
                <a:latin typeface="+mn-lt"/>
                <a:ea typeface="+mn-ea"/>
                <a:cs typeface="+mn-cs"/>
              </a:rPr>
              <a:t>3</a:t>
            </a:r>
            <a:br>
              <a:rPr lang="en-US" sz="2800" i="1" dirty="0">
                <a:latin typeface="+mn-lt"/>
                <a:ea typeface="+mn-ea"/>
                <a:cs typeface="+mn-cs"/>
              </a:rPr>
            </a:br>
            <a:br>
              <a:rPr lang="en-US" sz="2800" i="1" dirty="0">
                <a:latin typeface="+mn-lt"/>
                <a:ea typeface="+mn-ea"/>
                <a:cs typeface="+mn-cs"/>
              </a:rPr>
            </a:br>
            <a:r>
              <a:rPr lang="en-US" sz="2800" i="1" dirty="0">
                <a:latin typeface="+mn-lt"/>
                <a:ea typeface="+mn-ea"/>
                <a:cs typeface="+mn-cs"/>
              </a:rPr>
              <a:t> Affects </a:t>
            </a:r>
            <a:r>
              <a:rPr lang="en-US" sz="2800" b="1" i="1" dirty="0">
                <a:latin typeface="+mn-lt"/>
                <a:ea typeface="+mn-ea"/>
                <a:cs typeface="+mn-cs"/>
              </a:rPr>
              <a:t>70-80%</a:t>
            </a:r>
            <a:r>
              <a:rPr lang="en-US" sz="2800" i="1" dirty="0">
                <a:latin typeface="+mn-lt"/>
                <a:ea typeface="+mn-ea"/>
                <a:cs typeface="+mn-cs"/>
              </a:rPr>
              <a:t> of cancer survivors at all stages of disease and recovery.</a:t>
            </a:r>
            <a:r>
              <a:rPr lang="en-US" sz="2800" i="1" baseline="30000" dirty="0">
                <a:latin typeface="+mn-lt"/>
                <a:ea typeface="+mn-ea"/>
                <a:cs typeface="+mn-cs"/>
              </a:rPr>
              <a:t>3</a:t>
            </a:r>
            <a:endParaRPr lang="en-US" sz="2800" i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166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1280</Words>
  <Application>Microsoft Office PowerPoint</Application>
  <PresentationFormat>Widescreen</PresentationFormat>
  <Paragraphs>237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Beyond Sarcoma:  The Role of Rehab and Exercise</vt:lpstr>
      <vt:lpstr>Purpose</vt:lpstr>
      <vt:lpstr>PowerPoint Presentation</vt:lpstr>
      <vt:lpstr>Oncology Rehab</vt:lpstr>
      <vt:lpstr>Oncology Rehab</vt:lpstr>
      <vt:lpstr>Why is Functional mobility, Rehab, and Exercise Important?</vt:lpstr>
      <vt:lpstr>PowerPoint Presentation</vt:lpstr>
      <vt:lpstr>Side-effects of Chemotherapy</vt:lpstr>
      <vt:lpstr>PowerPoint Presentation</vt:lpstr>
      <vt:lpstr>Cancer Related Fatigue: Signs and Symptoms</vt:lpstr>
      <vt:lpstr>Side-effects of Radiation Therapy2</vt:lpstr>
      <vt:lpstr>Side-effects of Surgery4</vt:lpstr>
      <vt:lpstr>Lymphedema</vt:lpstr>
      <vt:lpstr>What can I do to to Overcome these Side-effects Related to Sarcoma? </vt:lpstr>
      <vt:lpstr>Questions to Ask Yourself</vt:lpstr>
      <vt:lpstr>5x Sit to Stand Test</vt:lpstr>
      <vt:lpstr>PowerPoint Presentation</vt:lpstr>
      <vt:lpstr>Strategy: Energy Conservation</vt:lpstr>
      <vt:lpstr>Is It Okay to Exercise?</vt:lpstr>
      <vt:lpstr>Benefits of Exercise</vt:lpstr>
      <vt:lpstr>Exercise Recommendations</vt:lpstr>
      <vt:lpstr>PowerPoint Presentation</vt:lpstr>
      <vt:lpstr>Perceived Exertion Scale</vt:lpstr>
      <vt:lpstr>Aerobic Exercise</vt:lpstr>
      <vt:lpstr>Resistance Exercise</vt:lpstr>
      <vt:lpstr>Resistance Exercise</vt:lpstr>
      <vt:lpstr>Balance Exercise</vt:lpstr>
      <vt:lpstr>Flexibility/Mobility Exercise</vt:lpstr>
      <vt:lpstr>How to Exercise Safely</vt:lpstr>
      <vt:lpstr>PowerPoint Presentation</vt:lpstr>
      <vt:lpstr>Thank You for Listening…</vt:lpstr>
      <vt:lpstr>Reference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Sarcoma:  The Role of Rehab and Exercise</dc:title>
  <dc:creator>Lelis, Annemay Maligalig</dc:creator>
  <cp:lastModifiedBy>Alyssa O'Driscoll</cp:lastModifiedBy>
  <cp:revision>29</cp:revision>
  <dcterms:created xsi:type="dcterms:W3CDTF">2019-09-23T06:48:23Z</dcterms:created>
  <dcterms:modified xsi:type="dcterms:W3CDTF">2019-10-07T22:58:26Z</dcterms:modified>
</cp:coreProperties>
</file>