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7" r:id="rId3"/>
    <p:sldId id="258" r:id="rId4"/>
    <p:sldId id="257" r:id="rId5"/>
    <p:sldId id="275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2" r:id="rId14"/>
    <p:sldId id="268" r:id="rId15"/>
    <p:sldId id="270" r:id="rId16"/>
    <p:sldId id="269" r:id="rId17"/>
    <p:sldId id="272" r:id="rId18"/>
    <p:sldId id="271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89"/>
    <p:restoredTop sz="94640"/>
  </p:normalViewPr>
  <p:slideViewPr>
    <p:cSldViewPr snapToGrid="0" snapToObjects="1">
      <p:cViewPr varScale="1">
        <p:scale>
          <a:sx n="87" d="100"/>
          <a:sy n="87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43956-8ACC-684E-B176-DD65375C7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E14BA-55B9-E54B-BDE6-62A8FB11A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64A75-4A9C-8146-8148-E5E82610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0EEC6-D420-424B-A62C-E4AE4024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326D5-EB5C-6E4A-9585-9181E42A0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3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5E21-54EE-9342-9274-EBF3D88B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FA3F44-B5DA-7A4C-8B0A-A874CF428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6CEF9-BA2A-4B47-BA8A-1A758402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19D60-33FF-9E47-9A87-0BF2D36EA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CE85F-4D02-FD49-81BD-C381F3EE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0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718456-9F44-FA4F-96B1-9A776BBE4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B0183-E472-AA4B-981D-7B27CC20C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FD0D8-1C76-4140-A01F-B3E18FE0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6E72E-41B2-EC46-BBFC-0CDB7F185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F6D82-AB61-C648-BF1A-DD6D257B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7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2113-B363-F648-8C05-C4F7161BB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5B72-C61E-2D4A-BF6B-A4FD493CC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2EFD2-317D-F149-82A3-689A69F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0A7F1-5690-5A45-803B-F41DB250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9137E-A116-7A43-BCF4-572607A2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43DE-1C33-8445-9B78-554B7ACF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5A4F3-C397-EC44-A728-8E78F7E07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B206B-74AB-9A4A-99AF-E1B523259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B9550-9805-534D-A468-C55F59C70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B9563-540A-2747-B245-5B608D77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3706A-96E6-DE43-8FA2-AF81FFA30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9386A-C2F4-2F4F-B961-DD6FA3BB6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6E4B7-390F-0049-B361-54990678A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4FB4A-B641-394F-BD01-4BC1171E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ACE5-B952-5D44-8FBD-812C45FA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65AB3-A18F-1A41-BB07-539724FF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85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8EBB-309D-3540-A555-4E62C13F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DAFC3-90CB-5845-B17C-C284A7CD5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E5F37-45A2-A544-BFA3-1A0AC4102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829A8-DE73-DB47-931D-281B2AFBE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C9416-E089-A048-B456-B20420FDC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B3AA2-409B-6C44-BF3C-11D27510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DBD5CD-197B-694D-9A79-5CC7B8D3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9397A4-DECA-2B4B-97C3-A5FE58DE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33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464C0-BC60-434D-89C6-6B72EFE8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CC5CC5-1426-094C-A7CE-112E1114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D61EC-9BE7-7C43-AF52-6C20036D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82AA1-D154-F74B-B9C3-A5BF38BE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4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A6061-064D-FA4E-ABFB-4165B59DD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46DEC-3EFA-D24B-91A4-623C7B737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0C53F-64D1-4C41-882F-E247DAC9A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63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8DAF-CF7F-4B48-A57E-277B09134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08BE-F17F-0C49-A353-F23CC5B2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78D6F-9E01-7743-942F-408F499BA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CD315-B565-3849-B88B-4223CAF0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D4F0D-23D1-144C-BAD0-283E0D06B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8CD6B-53AE-3947-AE61-9B141A81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7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47C60-85E8-7E4F-A5D6-F5CB0E9D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159037-2482-F847-B12A-BAA31F9A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43B3C-FAE1-6E4A-831C-E32509E69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E8757-9EEF-6148-BA26-BB35CA56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3A1E2-1755-B34D-9353-3B74C3C75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8ABE9-645B-7C48-9F81-E53772AB5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8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893FC7-63BF-E342-887F-499B68D89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2F92B-703A-0C40-B573-3CB39FF9D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25FA8-7E86-B24E-9861-C734AC15F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227C0-D093-FF4E-AC16-0AA80DBD1D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0ADA2-C81D-B44F-B160-C8299046B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5F770-6939-104B-81A4-E7FEDABB1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0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sarcomaalliance.org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586AFA-00B6-A144-8DD9-262668297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6758"/>
            <a:ext cx="12236014" cy="8473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B1CED-6BBB-474B-8750-F8F1B4CBA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407" y="2023963"/>
            <a:ext cx="9855200" cy="963077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sz="4800" dirty="0">
                <a:latin typeface="Avenir Next Medium" panose="020B0503020202020204" pitchFamily="34" charset="0"/>
              </a:rPr>
              <a:t>Should I take part in a clinical trial?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1A1B53-09AD-284D-B5A7-DC48260D5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447" y="3509962"/>
            <a:ext cx="3373120" cy="535355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dirty="0">
                <a:latin typeface="Avenir Next Medium" panose="020B0503020202020204" pitchFamily="34" charset="0"/>
              </a:rPr>
              <a:t>Robert Maki, MD PhD</a:t>
            </a:r>
          </a:p>
        </p:txBody>
      </p:sp>
    </p:spTree>
    <p:extLst>
      <p:ext uri="{BB962C8B-B14F-4D97-AF65-F5344CB8AC3E}">
        <p14:creationId xmlns:p14="http://schemas.microsoft.com/office/powerpoint/2010/main" val="3118574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D6B-7DBA-7641-A156-10A661CC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If I am offered, do I have to take part?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DF8B-BE1F-6B49-AFE9-C52AD6145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venir Next Medium" panose="020B0503020202020204" pitchFamily="34" charset="0"/>
              </a:rPr>
              <a:t>No, taking part is always voluntary.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venir Next Medium" panose="020B0503020202020204" pitchFamily="34" charset="0"/>
              </a:rPr>
              <a:t>If you start a study and later change your mind, you are allowed to stop taking part any time you wish. </a:t>
            </a:r>
          </a:p>
        </p:txBody>
      </p:sp>
    </p:spTree>
    <p:extLst>
      <p:ext uri="{BB962C8B-B14F-4D97-AF65-F5344CB8AC3E}">
        <p14:creationId xmlns:p14="http://schemas.microsoft.com/office/powerpoint/2010/main" val="73328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D6B-7DBA-7641-A156-10A661CC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What do you have to do to take part in a clinical trial?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DF8B-BE1F-6B49-AFE9-C52AD6145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venir Next Medium" panose="020B0503020202020204" pitchFamily="34" charset="0"/>
              </a:rPr>
              <a:t>You are asked to follow the directions of the study to the best of your ability.</a:t>
            </a:r>
          </a:p>
        </p:txBody>
      </p:sp>
    </p:spTree>
    <p:extLst>
      <p:ext uri="{BB962C8B-B14F-4D97-AF65-F5344CB8AC3E}">
        <p14:creationId xmlns:p14="http://schemas.microsoft.com/office/powerpoint/2010/main" val="142029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D6B-7DBA-7641-A156-10A661CC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4405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venir Next Medium" panose="020B0503020202020204" pitchFamily="34" charset="0"/>
              </a:rPr>
              <a:t>Am I going to be a guinea pig? Am I going to be safe if I take part in a clinical trial of a new cancer drug?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DF8B-BE1F-6B49-AFE9-C52AD6145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29305"/>
            <a:ext cx="10515600" cy="323405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dirty="0">
                <a:latin typeface="Avenir Next Medium" panose="020B0503020202020204" pitchFamily="34" charset="0"/>
              </a:rPr>
              <a:t>No, you will not be a guinea pig.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600" dirty="0">
              <a:latin typeface="Avenir Next Medium" panose="020B0503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dirty="0">
                <a:latin typeface="Avenir Next Medium" panose="020B0503020202020204" pitchFamily="34" charset="0"/>
              </a:rPr>
              <a:t>Though there is always some risk in taking part in a clinical trial of a new medication or test, the clinical trial has been carefully reviewed to make sure that the new treatment or test being proposed is as safe as possible.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600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51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DDF729-6BB7-B945-A4E4-2069CF698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Patient protections in clinical trials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0E2840-2852-0246-9010-13ACCC09A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67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690259-9497-7F43-A62E-978F3579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60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 Medium" panose="020B0503020202020204" pitchFamily="34" charset="0"/>
              </a:rPr>
              <a:t>Heinous events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8BC195-ED07-644A-B8AB-0B0F6BE73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5168"/>
            <a:ext cx="10515600" cy="46085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Holocaust: Mengele’s “experiments” at Auschwitz and beyond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Jewish, twins, Gypsy children, dwarfs, and people </a:t>
            </a:r>
            <a:r>
              <a:rPr lang="en-US">
                <a:latin typeface="Avenir Next Medium" panose="020B0503020202020204" pitchFamily="34" charset="0"/>
              </a:rPr>
              <a:t>with abnormalities </a:t>
            </a:r>
            <a:r>
              <a:rPr lang="en-US" dirty="0">
                <a:latin typeface="Avenir Next Medium" panose="020B0503020202020204" pitchFamily="34" charset="0"/>
              </a:rPr>
              <a:t>were selected, and killed at end of experiments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Torture, deliberate mutilation, 3.5 M sterilized, 6M murdered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dirty="0">
              <a:latin typeface="Avenir Next Medium" panose="020B0503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Led to Nuremberg code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Other than Hippocratic oath, no other document for principles on conducting human patient research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Argument used by Nazi doctors: “There are no laws against this”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Led to 10 principles of Nuremberg code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The problem is Nazi atrocities would not be illegal per guidelines of Nuremberg code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Imperfect, but precursor to other ethics documents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168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F43B-134B-BC4F-A1C4-39561919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Atrocities closer to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E85B5-C167-F84E-9A5A-ED905C6F1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128"/>
            <a:ext cx="10515600" cy="516731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Tuskegee airmen “study” of syphilis, 1932-1972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399 already with syphilis, 201 without the disease before deliberate infection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40 wives and 19 children affected as well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74 were still alive in 1974, 128 dying of  syphilis or its complications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Free medical care, meals, and free burial insurance in exchange for observing what happened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“6 month” study that ended up lasting 40 years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Never any penicillin treatment for any of the men (standard of care as of 1947)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More syphilis – Guatemala (1946-48 [1953])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Research supported by Rockefeller Foundation, Johns Hopkins, BMS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Up to ~1300 people injected with syphilis, gonorrhea or </a:t>
            </a:r>
            <a:r>
              <a:rPr lang="en-US" dirty="0" err="1">
                <a:latin typeface="Avenir Next Medium" panose="020B0503020202020204" pitchFamily="34" charset="0"/>
              </a:rPr>
              <a:t>chanchroid</a:t>
            </a:r>
            <a:r>
              <a:rPr lang="en-US" dirty="0">
                <a:latin typeface="Avenir Next Medium" panose="020B0503020202020204" pitchFamily="34" charset="0"/>
              </a:rPr>
              <a:t>, or forced to have intercourse with infected prostitutes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No treatment given initially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At least 83 had died by 1953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Work was done outside US since it would likely raise attention within the US. </a:t>
            </a:r>
          </a:p>
        </p:txBody>
      </p:sp>
    </p:spTree>
    <p:extLst>
      <p:ext uri="{BB962C8B-B14F-4D97-AF65-F5344CB8AC3E}">
        <p14:creationId xmlns:p14="http://schemas.microsoft.com/office/powerpoint/2010/main" val="2357094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B358-65D6-FD45-9508-12ABE1F3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Foundational ethics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CF61B-14FB-B549-9F2E-FD1FEB492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90688"/>
            <a:ext cx="10515600" cy="5167312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latin typeface="Avenir Next Medium" panose="020B0503020202020204" pitchFamily="34" charset="0"/>
              </a:rPr>
              <a:t>Declaration of Helsinki</a:t>
            </a:r>
            <a:r>
              <a:rPr lang="en-US" sz="2400" dirty="0">
                <a:latin typeface="Avenir Next Medium" panose="020B0503020202020204" pitchFamily="34" charset="0"/>
              </a:rPr>
              <a:t>: Statement of principles</a:t>
            </a:r>
          </a:p>
          <a:p>
            <a:pPr lvl="1">
              <a:lnSpc>
                <a:spcPct val="120000"/>
              </a:lnSpc>
            </a:pPr>
            <a:r>
              <a:rPr lang="en-US" sz="2200" dirty="0">
                <a:latin typeface="Avenir Next Medium" panose="020B0503020202020204" pitchFamily="34" charset="0"/>
              </a:rPr>
              <a:t>1964, and then 7 revisions since (2013 most recent)</a:t>
            </a:r>
          </a:p>
          <a:p>
            <a:pPr lvl="1">
              <a:lnSpc>
                <a:spcPct val="120000"/>
              </a:lnSpc>
            </a:pPr>
            <a:r>
              <a:rPr lang="en-US" sz="2200" dirty="0">
                <a:latin typeface="Avenir Next Medium" panose="020B0503020202020204" pitchFamily="34" charset="0"/>
              </a:rPr>
              <a:t>FDA broke from the revision after #3 for criticism around AZT in int’l AIDS trials</a:t>
            </a:r>
          </a:p>
          <a:p>
            <a:pPr lvl="1">
              <a:lnSpc>
                <a:spcPct val="120000"/>
              </a:lnSpc>
            </a:pPr>
            <a:r>
              <a:rPr lang="en-US" sz="2200" dirty="0">
                <a:latin typeface="Avenir Next Medium" panose="020B0503020202020204" pitchFamily="34" charset="0"/>
              </a:rPr>
              <a:t>Key concepts</a:t>
            </a:r>
          </a:p>
          <a:p>
            <a:pPr lvl="2">
              <a:lnSpc>
                <a:spcPct val="120000"/>
              </a:lnSpc>
            </a:pPr>
            <a:r>
              <a:rPr lang="en-US" sz="1900" dirty="0">
                <a:latin typeface="Avenir Next Medium" panose="020B0503020202020204" pitchFamily="34" charset="0"/>
              </a:rPr>
              <a:t>Declaration of ethical standards of care in research</a:t>
            </a:r>
          </a:p>
          <a:p>
            <a:pPr lvl="2">
              <a:lnSpc>
                <a:spcPct val="120000"/>
              </a:lnSpc>
            </a:pPr>
            <a:r>
              <a:rPr lang="en-US" sz="1900" dirty="0">
                <a:latin typeface="Avenir Next Medium" panose="020B0503020202020204" pitchFamily="34" charset="0"/>
              </a:rPr>
              <a:t>Awareness and protection for vulnerable groups</a:t>
            </a:r>
          </a:p>
          <a:p>
            <a:pPr lvl="2">
              <a:lnSpc>
                <a:spcPct val="120000"/>
              </a:lnSpc>
            </a:pPr>
            <a:r>
              <a:rPr lang="en-US" sz="1900" dirty="0">
                <a:latin typeface="Avenir Next Medium" panose="020B0503020202020204" pitchFamily="34" charset="0"/>
              </a:rPr>
              <a:t>Scientific rigor</a:t>
            </a:r>
          </a:p>
          <a:p>
            <a:pPr lvl="2">
              <a:lnSpc>
                <a:spcPct val="120000"/>
              </a:lnSpc>
            </a:pPr>
            <a:r>
              <a:rPr lang="en-US" sz="1900" dirty="0">
                <a:latin typeface="Avenir Next Medium" panose="020B0503020202020204" pitchFamily="34" charset="0"/>
              </a:rPr>
              <a:t>Ethics committee review</a:t>
            </a:r>
          </a:p>
          <a:p>
            <a:pPr lvl="2">
              <a:lnSpc>
                <a:spcPct val="120000"/>
              </a:lnSpc>
            </a:pPr>
            <a:r>
              <a:rPr lang="en-US" sz="1900" dirty="0">
                <a:latin typeface="Avenir Next Medium" panose="020B0503020202020204" pitchFamily="34" charset="0"/>
              </a:rPr>
              <a:t>Patient confidentiality of information</a:t>
            </a:r>
          </a:p>
          <a:p>
            <a:pPr lvl="2">
              <a:lnSpc>
                <a:spcPct val="120000"/>
              </a:lnSpc>
            </a:pPr>
            <a:r>
              <a:rPr lang="en-US" sz="1900" dirty="0">
                <a:latin typeface="Avenir Next Medium" panose="020B0503020202020204" pitchFamily="34" charset="0"/>
              </a:rPr>
              <a:t>Informed consent</a:t>
            </a:r>
          </a:p>
          <a:p>
            <a:pPr lvl="2">
              <a:lnSpc>
                <a:spcPct val="120000"/>
              </a:lnSpc>
            </a:pPr>
            <a:r>
              <a:rPr lang="en-US" sz="1900" dirty="0">
                <a:latin typeface="Avenir Next Medium" panose="020B0503020202020204" pitchFamily="34" charset="0"/>
              </a:rPr>
              <a:t>Situations where placebos are appropriate (or not)</a:t>
            </a:r>
          </a:p>
          <a:p>
            <a:pPr lvl="2">
              <a:lnSpc>
                <a:spcPct val="120000"/>
              </a:lnSpc>
            </a:pPr>
            <a:r>
              <a:rPr lang="en-US" sz="1900" dirty="0">
                <a:latin typeface="Avenir Next Medium" panose="020B0503020202020204" pitchFamily="34" charset="0"/>
              </a:rPr>
              <a:t>Dissemination of information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2000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818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B358-65D6-FD45-9508-12ABE1F3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Foundational ethics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CF61B-14FB-B549-9F2E-FD1FEB492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90688"/>
            <a:ext cx="10515600" cy="485965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latin typeface="Avenir Next Medium" panose="020B0503020202020204" pitchFamily="34" charset="0"/>
              </a:rPr>
              <a:t>Belmont Report</a:t>
            </a:r>
            <a:endParaRPr lang="en-US" dirty="0">
              <a:latin typeface="Avenir Next Medium" panose="020B0503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latin typeface="Avenir Next Medium" panose="020B0503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latin typeface="Avenir Next Medium" panose="020B0503020202020204" pitchFamily="34" charset="0"/>
              </a:rPr>
              <a:t>Federal response in 1978, to Tuskegee syphilis study and prior unethical medical studies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Avenir Next Medium" panose="020B0503020202020204" pitchFamily="34" charset="0"/>
              </a:rPr>
              <a:t>3 key concepts</a:t>
            </a:r>
          </a:p>
          <a:p>
            <a:pPr lvl="2">
              <a:lnSpc>
                <a:spcPct val="120000"/>
              </a:lnSpc>
            </a:pPr>
            <a:r>
              <a:rPr lang="en-US" b="1" dirty="0">
                <a:latin typeface="Avenir Next Medium" panose="020B0503020202020204" pitchFamily="34" charset="0"/>
              </a:rPr>
              <a:t>Respect for persons</a:t>
            </a:r>
            <a:r>
              <a:rPr lang="en-US" dirty="0">
                <a:latin typeface="Avenir Next Medium" panose="020B0503020202020204" pitchFamily="34" charset="0"/>
              </a:rPr>
              <a:t>: informed consent and patient autonomy</a:t>
            </a:r>
          </a:p>
          <a:p>
            <a:pPr lvl="2">
              <a:lnSpc>
                <a:spcPct val="120000"/>
              </a:lnSpc>
            </a:pPr>
            <a:r>
              <a:rPr lang="en-US" b="1" dirty="0" err="1">
                <a:latin typeface="Avenir Next Medium" panose="020B0503020202020204" pitchFamily="34" charset="0"/>
              </a:rPr>
              <a:t>Benificence</a:t>
            </a:r>
            <a:r>
              <a:rPr lang="en-US" dirty="0">
                <a:latin typeface="Avenir Next Medium" panose="020B0503020202020204" pitchFamily="34" charset="0"/>
              </a:rPr>
              <a:t>: maximize benefit, minimize harm</a:t>
            </a:r>
          </a:p>
          <a:p>
            <a:pPr lvl="2">
              <a:lnSpc>
                <a:spcPct val="120000"/>
              </a:lnSpc>
            </a:pPr>
            <a:r>
              <a:rPr lang="en-US" b="1" dirty="0">
                <a:latin typeface="Avenir Next Medium" panose="020B0503020202020204" pitchFamily="34" charset="0"/>
              </a:rPr>
              <a:t>Justice</a:t>
            </a:r>
            <a:r>
              <a:rPr lang="en-US" dirty="0">
                <a:latin typeface="Avenir Next Medium" panose="020B0503020202020204" pitchFamily="34" charset="0"/>
              </a:rPr>
              <a:t>: benefits and burdens of research should be fairly distributed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dirty="0">
              <a:latin typeface="Avenir Next Medium" panose="020B0503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latin typeface="Avenir Next Medium" panose="020B0503020202020204" pitchFamily="34" charset="0"/>
              </a:rPr>
              <a:t>These principles remain the basis for the US Dept of Health and Human Services (HHS) human subject protection regulations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latin typeface="Avenir Next Medium" panose="020B0503020202020204" pitchFamily="34" charset="0"/>
              </a:rPr>
              <a:t>The “Common Rule”: Subpart A of 45 CFR part 46 of HHS regulations</a:t>
            </a:r>
          </a:p>
        </p:txBody>
      </p:sp>
    </p:spTree>
    <p:extLst>
      <p:ext uri="{BB962C8B-B14F-4D97-AF65-F5344CB8AC3E}">
        <p14:creationId xmlns:p14="http://schemas.microsoft.com/office/powerpoint/2010/main" val="1607050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6B77-261F-374D-B075-89A783EF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What does this mean for research?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FA349-C972-E447-827E-E7DAED808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025"/>
            <a:ext cx="10515600" cy="455485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Ensure the study is approved by an IRB (institutional review board)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Get informed consent from the patient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Ensure that the patient understands the full extent of the experiment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Ensure the patient wasn't coerced into doing taking part by threatening or bullying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Be careful of other effects of the clinical trial that were not mentioned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Support the privacy of the patient's identity, their motivation to join or refuse taking part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Ensure that all patients get the appropriate standard care needed for their condition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26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F7402-319D-4946-AE9F-CC1CA14E3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What is an IRB?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97BFE-E57E-2D48-A7DE-0ABB52BB9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Institutional review board, aka independent ethics committee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A group that conducts some form of risk-benefit analysis in an attempt to determine whether or not research should be conducted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Provisions for diversity in experience, expertise, and institutional affiliation. Minimum number of members is five, at least one scientist, and at least one non-scientist.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Responsible for content of consent forms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New challenges: big data (genomics); conflicts of interest</a:t>
            </a:r>
          </a:p>
        </p:txBody>
      </p:sp>
    </p:spTree>
    <p:extLst>
      <p:ext uri="{BB962C8B-B14F-4D97-AF65-F5344CB8AC3E}">
        <p14:creationId xmlns:p14="http://schemas.microsoft.com/office/powerpoint/2010/main" val="151954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586AFA-00B6-A144-8DD9-262668297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6758"/>
            <a:ext cx="12236014" cy="84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64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005EA0-644F-DE4C-923A-B474DDDE1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Examples of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8255C5-B7F5-8B47-A113-061468B72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245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90889B-3316-D744-B3D9-698359928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venir Next Medium" panose="020B0503020202020204" pitchFamily="34" charset="0"/>
              </a:rPr>
              <a:t>Which anti-nausea medication is better, ondansetron vs palonosetron?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356786-9236-494A-A3A5-307B65DD0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9145"/>
            <a:ext cx="10515600" cy="4351338"/>
          </a:xfrm>
        </p:spPr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How do you measure “nausea”?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How often do you follow up with patients to find out how they are doing? </a:t>
            </a:r>
          </a:p>
          <a:p>
            <a:pPr lvl="1"/>
            <a:r>
              <a:rPr lang="en-US" dirty="0">
                <a:latin typeface="Avenir Next Medium" panose="020B0503020202020204" pitchFamily="34" charset="0"/>
              </a:rPr>
              <a:t>Easier in the age of apps….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What kind of difference do you expect?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How many people do you need to show a difference? 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How long will that take? 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How much will it cost?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Is it really worth doing the study? </a:t>
            </a:r>
          </a:p>
        </p:txBody>
      </p:sp>
    </p:spTree>
    <p:extLst>
      <p:ext uri="{BB962C8B-B14F-4D97-AF65-F5344CB8AC3E}">
        <p14:creationId xmlns:p14="http://schemas.microsoft.com/office/powerpoint/2010/main" val="1791344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C414-F17B-F64F-8CC0-CBA1CED6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venir Next Medium" panose="020B0503020202020204" pitchFamily="34" charset="0"/>
              </a:rPr>
              <a:t>Is doxorubicin and temsirolimus better than doxorubicin alone?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FFA27-6952-5C43-895A-C98670022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venir Next Medium" panose="020B0503020202020204" pitchFamily="34" charset="0"/>
              </a:rPr>
              <a:t>Do you have any information that the two drugs might actually do something together?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venir Next Medium" panose="020B0503020202020204" pitchFamily="34" charset="0"/>
              </a:rPr>
              <a:t>Both cause mouth sores as a bad side effect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venir Next Medium" panose="020B0503020202020204" pitchFamily="34" charset="0"/>
              </a:rPr>
              <a:t>What are the doses of the two drugs that you can use together? (separate study)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venir Next Medium" panose="020B0503020202020204" pitchFamily="34" charset="0"/>
              </a:rPr>
              <a:t>What kind of difference do you expect?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venir Next Medium" panose="020B0503020202020204" pitchFamily="34" charset="0"/>
              </a:rPr>
              <a:t>Will FDA approve the study based on the difference that you expect?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venir Next Medium" panose="020B0503020202020204" pitchFamily="34" charset="0"/>
              </a:rPr>
              <a:t>Do people have to survive longer or just do better as long as they are on treatment? </a:t>
            </a:r>
          </a:p>
          <a:p>
            <a:pPr>
              <a:lnSpc>
                <a:spcPct val="110000"/>
              </a:lnSpc>
            </a:pPr>
            <a:endParaRPr lang="en-US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0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AD324-2578-EC49-ADD2-482DB713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Avenir Next Medium" panose="020B0503020202020204" pitchFamily="34" charset="0"/>
              </a:rPr>
              <a:t>Types of treatment 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219A0-2243-0D4F-8C88-D094CBE2E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0" y="1825624"/>
            <a:ext cx="11399520" cy="50323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latin typeface="Avenir Next Medium" panose="020B0503020202020204" pitchFamily="34" charset="0"/>
              </a:rPr>
              <a:t>Phase I</a:t>
            </a:r>
            <a:r>
              <a:rPr lang="en-US" dirty="0">
                <a:latin typeface="Avenir Next Medium" panose="020B0503020202020204" pitchFamily="34" charset="0"/>
              </a:rPr>
              <a:t>: What is the toxicity? What is the dose / schedule of drug moving forward?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latin typeface="Avenir Next Medium" panose="020B0503020202020204" pitchFamily="34" charset="0"/>
              </a:rPr>
              <a:t>Phase II</a:t>
            </a:r>
            <a:r>
              <a:rPr lang="en-US" dirty="0">
                <a:latin typeface="Avenir Next Medium" panose="020B0503020202020204" pitchFamily="34" charset="0"/>
              </a:rPr>
              <a:t>: Does the drug look at all promising?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Common place for drug failure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latin typeface="Avenir Next Medium" panose="020B0503020202020204" pitchFamily="34" charset="0"/>
              </a:rPr>
              <a:t>Phase III</a:t>
            </a:r>
            <a:r>
              <a:rPr lang="en-US" dirty="0">
                <a:latin typeface="Avenir Next Medium" panose="020B0503020202020204" pitchFamily="34" charset="0"/>
              </a:rPr>
              <a:t>: Is the treatment better than the present standard of care?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Drug vs. placebo? Is there NO therapy that is useful to test against?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Is A+B better than A alone?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latin typeface="Avenir Next Medium" panose="020B0503020202020204" pitchFamily="34" charset="0"/>
              </a:rPr>
              <a:t>Phase IV</a:t>
            </a:r>
            <a:r>
              <a:rPr lang="en-US" dirty="0">
                <a:latin typeface="Avenir Next Medium" panose="020B0503020202020204" pitchFamily="34" charset="0"/>
              </a:rPr>
              <a:t>: After drug approval – do special populations benefit too?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Other diagnoses, treated at phase III doses of other studies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venir Next Medium" panose="020B0503020202020204" pitchFamily="34" charset="0"/>
              </a:rPr>
              <a:t>Does the drug work as well above age 75 as it does below age 70? </a:t>
            </a:r>
          </a:p>
        </p:txBody>
      </p:sp>
    </p:spTree>
    <p:extLst>
      <p:ext uri="{BB962C8B-B14F-4D97-AF65-F5344CB8AC3E}">
        <p14:creationId xmlns:p14="http://schemas.microsoft.com/office/powerpoint/2010/main" val="1995771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BA4A4-DE48-9349-958A-19558520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How do I find clinical trials?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C4A4E-AECE-B445-9D27-E381934E6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94263"/>
            <a:ext cx="10515600" cy="15001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venir Next Medium" panose="020B0503020202020204" pitchFamily="34" charset="0"/>
              </a:rPr>
              <a:t>Clinical Trials . </a:t>
            </a:r>
            <a:r>
              <a:rPr lang="en-US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gov</a:t>
            </a:r>
            <a:r>
              <a:rPr lang="en-US" dirty="0">
                <a:solidFill>
                  <a:schemeClr val="tx1"/>
                </a:solidFill>
                <a:latin typeface="Avenir Next Medium" panose="020B0503020202020204" pitchFamily="34" charset="0"/>
              </a:rPr>
              <a:t>     or    similar web site</a:t>
            </a:r>
          </a:p>
        </p:txBody>
      </p:sp>
    </p:spTree>
    <p:extLst>
      <p:ext uri="{BB962C8B-B14F-4D97-AF65-F5344CB8AC3E}">
        <p14:creationId xmlns:p14="http://schemas.microsoft.com/office/powerpoint/2010/main" val="612287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EB4F15-AF58-A541-BDD0-44BED7D11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venir Next Medium" panose="020B0503020202020204" pitchFamily="34" charset="0"/>
              </a:rPr>
              <a:t>ClinicalTrials.gov</a:t>
            </a:r>
            <a:endParaRPr lang="en-US" dirty="0">
              <a:latin typeface="Avenir Next Medium" panose="020B0503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53523A-9BB5-BC43-AD6E-D308A5D4B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536" y="1825625"/>
            <a:ext cx="7260928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E15740-26A2-9146-9503-999BA3154DB7}"/>
              </a:ext>
            </a:extLst>
          </p:cNvPr>
          <p:cNvSpPr txBox="1"/>
          <p:nvPr/>
        </p:nvSpPr>
        <p:spPr>
          <a:xfrm>
            <a:off x="9449689" y="4836160"/>
            <a:ext cx="190411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SARCOMA</a:t>
            </a:r>
          </a:p>
        </p:txBody>
      </p:sp>
    </p:spTree>
    <p:extLst>
      <p:ext uri="{BB962C8B-B14F-4D97-AF65-F5344CB8AC3E}">
        <p14:creationId xmlns:p14="http://schemas.microsoft.com/office/powerpoint/2010/main" val="106250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9B265-F845-EB42-AE5B-A262FB5F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What do you find?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D95C2-69F2-6947-AD36-996C883F7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1295375"/>
            <a:ext cx="8509000" cy="55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60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CDC32-9930-844C-931C-160B88457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venir Next Medium" panose="020B0503020202020204" pitchFamily="34" charset="0"/>
              </a:rPr>
              <a:t>Zoom in on leiomyosarcoma, active trials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90E2F-E511-E643-86A3-07EAA368D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63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38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20EB5A-9BC0-5F40-8A92-ECE68AB7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Details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F1D53-C4CC-1640-BAAA-BD4BFE6BA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Choose active or “going to be active” trials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OK to look for your specific diagnosis, but sometimes ”sarcoma” is enough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Can focus on trials in “your neighborhood” – XX miles from your zip code, for example</a:t>
            </a:r>
          </a:p>
          <a:p>
            <a:r>
              <a:rPr lang="en-US" dirty="0">
                <a:latin typeface="Avenir Next Medium" panose="020B0503020202020204" pitchFamily="34" charset="0"/>
              </a:rPr>
              <a:t>Take down contact information </a:t>
            </a:r>
          </a:p>
        </p:txBody>
      </p:sp>
    </p:spTree>
    <p:extLst>
      <p:ext uri="{BB962C8B-B14F-4D97-AF65-F5344CB8AC3E}">
        <p14:creationId xmlns:p14="http://schemas.microsoft.com/office/powerpoint/2010/main" val="915868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79E5-EFCE-504D-8208-B0645603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103AB-B09E-DE4B-9FF3-D1AC1727C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Avenir Next Medium" panose="020B0503020202020204" pitchFamily="34" charset="0"/>
              </a:rPr>
              <a:t>Is the study still open?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venir Next Medium" panose="020B0503020202020204" pitchFamily="34" charset="0"/>
              </a:rPr>
              <a:t>Might I qualify for the study?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venir Next Medium" panose="020B0503020202020204" pitchFamily="34" charset="0"/>
              </a:rPr>
              <a:t>What does taking part in THIS study mean in terms of time commitment?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venir Next Medium" panose="020B0503020202020204" pitchFamily="34" charset="0"/>
              </a:rPr>
              <a:t>What might I expect in terms of side effects of this new treatment?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venir Next Medium" panose="020B0503020202020204" pitchFamily="34" charset="0"/>
              </a:rPr>
              <a:t>At the consultation – are there other alternatives I should be thinking about?</a:t>
            </a:r>
          </a:p>
          <a:p>
            <a:pPr>
              <a:lnSpc>
                <a:spcPct val="100000"/>
              </a:lnSpc>
            </a:pPr>
            <a:endParaRPr lang="en-US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26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6F326-3B73-144D-B54C-EDC43CA8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Financial COI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567850-96D6-C843-8E32-8D1C8941F883}"/>
              </a:ext>
            </a:extLst>
          </p:cNvPr>
          <p:cNvSpPr/>
          <p:nvPr/>
        </p:nvSpPr>
        <p:spPr>
          <a:xfrm>
            <a:off x="6255326" y="1690688"/>
            <a:ext cx="588125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venir Next Medium" panose="020B0503020202020204" pitchFamily="34" charset="0"/>
              </a:rPr>
              <a:t>Clinical trials support to institution</a:t>
            </a:r>
            <a:endParaRPr lang="en-US" sz="2400" dirty="0">
              <a:latin typeface="Avenir Next Medium" panose="020B0503020202020204" pitchFamily="34" charset="0"/>
            </a:endParaRPr>
          </a:p>
          <a:p>
            <a:r>
              <a:rPr lang="en-US" sz="2400" dirty="0">
                <a:latin typeface="Avenir Next Medium" panose="020B0503020202020204" pitchFamily="34" charset="0"/>
              </a:rPr>
              <a:t> </a:t>
            </a:r>
          </a:p>
          <a:p>
            <a:r>
              <a:rPr lang="en-US" sz="2000" dirty="0">
                <a:latin typeface="Avenir Next Medium" panose="020B0503020202020204" pitchFamily="34" charset="0"/>
              </a:rPr>
              <a:t>Bayer</a:t>
            </a:r>
          </a:p>
          <a:p>
            <a:r>
              <a:rPr lang="en-US" sz="2000" dirty="0" err="1">
                <a:latin typeface="Avenir Next Medium" panose="020B0503020202020204" pitchFamily="34" charset="0"/>
              </a:rPr>
              <a:t>Karyopharm</a:t>
            </a:r>
            <a:endParaRPr lang="en-US" sz="2000" dirty="0">
              <a:latin typeface="Avenir Next Medium" panose="020B0503020202020204" pitchFamily="34" charset="0"/>
            </a:endParaRPr>
          </a:p>
          <a:p>
            <a:r>
              <a:rPr lang="en-US" sz="2000" dirty="0">
                <a:latin typeface="Avenir Next Medium" panose="020B0503020202020204" pitchFamily="34" charset="0"/>
              </a:rPr>
              <a:t>Lilly</a:t>
            </a:r>
          </a:p>
          <a:p>
            <a:r>
              <a:rPr lang="en-US" sz="2000" dirty="0">
                <a:latin typeface="Avenir Next Medium" panose="020B0503020202020204" pitchFamily="34" charset="0"/>
              </a:rPr>
              <a:t>Pfizer</a:t>
            </a:r>
          </a:p>
          <a:p>
            <a:r>
              <a:rPr lang="en-US" sz="2000" dirty="0" err="1">
                <a:latin typeface="Avenir Next Medium" panose="020B0503020202020204" pitchFamily="34" charset="0"/>
              </a:rPr>
              <a:t>Springworks</a:t>
            </a:r>
            <a:endParaRPr lang="en-US" sz="2000" dirty="0">
              <a:latin typeface="Avenir Next Medium" panose="020B0503020202020204" pitchFamily="34" charset="0"/>
            </a:endParaRPr>
          </a:p>
          <a:p>
            <a:r>
              <a:rPr lang="en-US" sz="2000" dirty="0">
                <a:latin typeface="Avenir Next Medium" panose="020B0503020202020204" pitchFamily="34" charset="0"/>
              </a:rPr>
              <a:t>Regeneron</a:t>
            </a:r>
          </a:p>
          <a:p>
            <a:r>
              <a:rPr lang="en-US" sz="2000" dirty="0">
                <a:latin typeface="Avenir Next Medium" panose="020B0503020202020204" pitchFamily="34" charset="0"/>
              </a:rPr>
              <a:t>Presage</a:t>
            </a:r>
          </a:p>
          <a:p>
            <a:r>
              <a:rPr lang="en-US" sz="2000" dirty="0">
                <a:latin typeface="Avenir Next Medium" panose="020B0503020202020204" pitchFamily="34" charset="0"/>
              </a:rPr>
              <a:t>Sarcoma Alliance for Research    </a:t>
            </a:r>
          </a:p>
          <a:p>
            <a:r>
              <a:rPr lang="en-US" sz="2000" dirty="0">
                <a:latin typeface="Avenir Next Medium" panose="020B0503020202020204" pitchFamily="34" charset="0"/>
              </a:rPr>
              <a:t>        through Collaboration (SARC)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F5756E-F342-444D-A64C-467075BAE215}"/>
              </a:ext>
            </a:extLst>
          </p:cNvPr>
          <p:cNvSpPr/>
          <p:nvPr/>
        </p:nvSpPr>
        <p:spPr>
          <a:xfrm>
            <a:off x="332508" y="1690688"/>
            <a:ext cx="5922817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venir Next Medium" panose="020B0503020202020204" pitchFamily="34" charset="0"/>
              </a:rPr>
              <a:t>Consulting fees / honoraria</a:t>
            </a:r>
            <a:endParaRPr lang="en-US" sz="2400" dirty="0">
              <a:latin typeface="Avenir Next Medium" panose="020B0503020202020204" pitchFamily="34" charset="0"/>
            </a:endParaRPr>
          </a:p>
          <a:p>
            <a:r>
              <a:rPr lang="en-US" sz="2400" dirty="0">
                <a:latin typeface="Avenir Next Medium" panose="020B0503020202020204" pitchFamily="34" charset="0"/>
              </a:rPr>
              <a:t> </a:t>
            </a:r>
          </a:p>
          <a:p>
            <a:r>
              <a:rPr lang="en-US" sz="2000" dirty="0">
                <a:latin typeface="Avenir Next Medium" panose="020B0503020202020204" pitchFamily="34" charset="0"/>
              </a:rPr>
              <a:t>Bayer</a:t>
            </a:r>
          </a:p>
          <a:p>
            <a:r>
              <a:rPr lang="en-US" sz="2000" dirty="0" err="1">
                <a:latin typeface="Avenir Next Medium" panose="020B0503020202020204" pitchFamily="34" charset="0"/>
              </a:rPr>
              <a:t>Deciphera</a:t>
            </a:r>
            <a:endParaRPr lang="en-US" sz="2000" dirty="0">
              <a:latin typeface="Avenir Next Medium" panose="020B0503020202020204" pitchFamily="34" charset="0"/>
            </a:endParaRPr>
          </a:p>
          <a:p>
            <a:r>
              <a:rPr lang="en-US" sz="2000" dirty="0">
                <a:latin typeface="Avenir Next Medium" panose="020B0503020202020204" pitchFamily="34" charset="0"/>
              </a:rPr>
              <a:t>Janssen / Pharma Mar</a:t>
            </a:r>
          </a:p>
          <a:p>
            <a:r>
              <a:rPr lang="en-US" sz="2000" dirty="0" err="1">
                <a:latin typeface="Avenir Next Medium" panose="020B0503020202020204" pitchFamily="34" charset="0"/>
              </a:rPr>
              <a:t>Karyopharm</a:t>
            </a:r>
            <a:endParaRPr lang="en-US" sz="2000" dirty="0">
              <a:latin typeface="Avenir Next Medium" panose="020B0503020202020204" pitchFamily="34" charset="0"/>
            </a:endParaRPr>
          </a:p>
          <a:p>
            <a:r>
              <a:rPr lang="en-US" sz="2000" dirty="0">
                <a:latin typeface="Avenir Next Medium" panose="020B0503020202020204" pitchFamily="34" charset="0"/>
              </a:rPr>
              <a:t>Lilly / </a:t>
            </a:r>
            <a:r>
              <a:rPr lang="en-US" sz="2000" dirty="0" err="1">
                <a:latin typeface="Avenir Next Medium" panose="020B0503020202020204" pitchFamily="34" charset="0"/>
              </a:rPr>
              <a:t>Imclone</a:t>
            </a:r>
            <a:endParaRPr lang="en-US" sz="2000" dirty="0">
              <a:latin typeface="Avenir Next Medium" panose="020B0503020202020204" pitchFamily="34" charset="0"/>
            </a:endParaRPr>
          </a:p>
          <a:p>
            <a:r>
              <a:rPr lang="en-US" sz="2000" dirty="0">
                <a:latin typeface="Avenir Next Medium" panose="020B0503020202020204" pitchFamily="34" charset="0"/>
              </a:rPr>
              <a:t>Pfizer</a:t>
            </a:r>
          </a:p>
          <a:p>
            <a:r>
              <a:rPr lang="en-US" sz="2000" dirty="0">
                <a:latin typeface="Avenir Next Medium" panose="020B0503020202020204" pitchFamily="34" charset="0"/>
              </a:rPr>
              <a:t>Presage</a:t>
            </a:r>
          </a:p>
          <a:p>
            <a:r>
              <a:rPr lang="en-US" sz="2000" dirty="0" err="1">
                <a:latin typeface="Avenir Next Medium" panose="020B0503020202020204" pitchFamily="34" charset="0"/>
              </a:rPr>
              <a:t>Springworks</a:t>
            </a:r>
            <a:endParaRPr lang="en-US" sz="2000" dirty="0">
              <a:latin typeface="Avenir Next Medium" panose="020B0503020202020204" pitchFamily="34" charset="0"/>
            </a:endParaRPr>
          </a:p>
          <a:p>
            <a:r>
              <a:rPr lang="en-US" sz="2000" dirty="0">
                <a:latin typeface="Avenir Next Medium" panose="020B0503020202020204" pitchFamily="34" charset="0"/>
              </a:rPr>
              <a:t>American Association for Cancer Research</a:t>
            </a:r>
          </a:p>
          <a:p>
            <a:r>
              <a:rPr lang="en-US" sz="2000" dirty="0">
                <a:latin typeface="Avenir Next Medium" panose="020B0503020202020204" pitchFamily="34" charset="0"/>
              </a:rPr>
              <a:t>American Society for Clinical Oncology</a:t>
            </a:r>
          </a:p>
          <a:p>
            <a:r>
              <a:rPr lang="en-US" sz="2000" dirty="0" err="1">
                <a:latin typeface="Avenir Next Medium" panose="020B0503020202020204" pitchFamily="34" charset="0"/>
              </a:rPr>
              <a:t>UptoDate</a:t>
            </a:r>
            <a:endParaRPr lang="en-US" sz="2000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71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FFEFF-7641-2744-9AAA-AB19ABD35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In any case…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627DD-2920-804C-BC68-2A612F56D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0" y="1825624"/>
            <a:ext cx="11521440" cy="47986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Avenir Next Medium" panose="020B0503020202020204" pitchFamily="34" charset="0"/>
              </a:rPr>
              <a:t>You get the idea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Avenir Next Medium" panose="020B0503020202020204" pitchFamily="34" charset="0"/>
              </a:rPr>
              <a:t>ClinicalTrials.gov</a:t>
            </a:r>
            <a:endParaRPr lang="en-US" sz="3200" dirty="0">
              <a:latin typeface="Avenir Next Medium" panose="020B0503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Avenir Next Medium" panose="020B0503020202020204" pitchFamily="34" charset="0"/>
              </a:rPr>
              <a:t>There are more protections in place than you realize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Avenir Next Medium" panose="020B0503020202020204" pitchFamily="34" charset="0"/>
              </a:rPr>
              <a:t>Still, you have to be your own best advocate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Avenir Next Medium" panose="020B0503020202020204" pitchFamily="34" charset="0"/>
              </a:rPr>
              <a:t>Seek out experts in what they do – it does make a difference, especially for rare cancers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Avenir Next Medium" panose="020B0503020202020204" pitchFamily="34" charset="0"/>
              </a:rPr>
              <a:t>Of course, ask the Sarcoma Alliance with questions too 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latin typeface="Avenir Next Medium" panose="020B0503020202020204" pitchFamily="34" charset="0"/>
              </a:rPr>
              <a:t>	</a:t>
            </a:r>
            <a:r>
              <a:rPr lang="en-US" sz="3200" dirty="0">
                <a:latin typeface="Avenir Next Medium" panose="020B0503020202020204" pitchFamily="34" charset="0"/>
                <a:hlinkClick r:id="rId2"/>
              </a:rPr>
              <a:t>https://sarcomaalliance.org</a:t>
            </a:r>
            <a:r>
              <a:rPr lang="en-US" sz="3200" dirty="0">
                <a:latin typeface="Avenir Next Medium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0121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28DEA6-BCCE-E84A-AB2B-F81D13C82C3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89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40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5E2A5-8144-0649-BA0E-06BC6E055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6622C-9A21-CD41-B916-17F40AEE5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Introduction in Q &amp; A format: what is clinical research</a:t>
            </a:r>
          </a:p>
          <a:p>
            <a:endParaRPr lang="en-US" dirty="0">
              <a:latin typeface="Avenir Next Medium" panose="020B0503020202020204" pitchFamily="34" charset="0"/>
            </a:endParaRPr>
          </a:p>
          <a:p>
            <a:r>
              <a:rPr lang="en-US" dirty="0">
                <a:latin typeface="Avenir Next Medium" panose="020B0503020202020204" pitchFamily="34" charset="0"/>
              </a:rPr>
              <a:t>Some of the reasons we have patient protections in place, and what those protections are</a:t>
            </a:r>
          </a:p>
          <a:p>
            <a:endParaRPr lang="en-US" dirty="0">
              <a:latin typeface="Avenir Next Medium" panose="020B0503020202020204" pitchFamily="34" charset="0"/>
            </a:endParaRPr>
          </a:p>
          <a:p>
            <a:r>
              <a:rPr lang="en-US" dirty="0">
                <a:latin typeface="Avenir Next Medium" panose="020B0503020202020204" pitchFamily="34" charset="0"/>
              </a:rPr>
              <a:t>Examples of questions that clinical trials ask</a:t>
            </a:r>
          </a:p>
          <a:p>
            <a:endParaRPr lang="en-US" dirty="0">
              <a:latin typeface="Avenir Next Medium" panose="020B0503020202020204" pitchFamily="34" charset="0"/>
            </a:endParaRPr>
          </a:p>
          <a:p>
            <a:r>
              <a:rPr lang="en-US" dirty="0">
                <a:latin typeface="Avenir Next Medium" panose="020B0503020202020204" pitchFamily="34" charset="0"/>
              </a:rPr>
              <a:t>How to access clinical trials that might be relevant to you or a family member</a:t>
            </a:r>
          </a:p>
          <a:p>
            <a:endParaRPr lang="en-US" dirty="0">
              <a:latin typeface="Avenir Next Medium" panose="020B0503020202020204" pitchFamily="34" charset="0"/>
            </a:endParaRPr>
          </a:p>
          <a:p>
            <a:endParaRPr lang="en-US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25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CBFCB2-D60E-8C4E-B494-2822C4A5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Q &amp; 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37DAE-01C3-9E40-A312-CAA862BE5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35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D6B-7DBA-7641-A156-10A661CC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What is clinical research?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DF8B-BE1F-6B49-AFE9-C52AD6145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venir Next Medium" panose="020B0503020202020204" pitchFamily="34" charset="0"/>
              </a:rPr>
              <a:t>The gathering and analysis of existing or new information to help answer a medical question</a:t>
            </a:r>
          </a:p>
        </p:txBody>
      </p:sp>
    </p:spTree>
    <p:extLst>
      <p:ext uri="{BB962C8B-B14F-4D97-AF65-F5344CB8AC3E}">
        <p14:creationId xmlns:p14="http://schemas.microsoft.com/office/powerpoint/2010/main" val="11153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D6B-7DBA-7641-A156-10A661CC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What is a clinical trial?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DF8B-BE1F-6B49-AFE9-C52AD6145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venir Next Medium" panose="020B0503020202020204" pitchFamily="34" charset="0"/>
              </a:rPr>
              <a:t>A clinical trial is a tool or structure to obtain information that helps us answer a medical question.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600" dirty="0">
              <a:latin typeface="Avenir Next Medium" panose="020B0503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venir Next Medium" panose="020B0503020202020204" pitchFamily="34" charset="0"/>
              </a:rPr>
              <a:t>The question being studied should give a health-related biomedical or behavioral outcome / outcomes. </a:t>
            </a:r>
          </a:p>
        </p:txBody>
      </p:sp>
    </p:spTree>
    <p:extLst>
      <p:ext uri="{BB962C8B-B14F-4D97-AF65-F5344CB8AC3E}">
        <p14:creationId xmlns:p14="http://schemas.microsoft.com/office/powerpoint/2010/main" val="380241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D6B-7DBA-7641-A156-10A661CC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Are clinical trials the only kind of clinical research?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DF8B-BE1F-6B49-AFE9-C52AD6145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venir Next Medium" panose="020B0503020202020204" pitchFamily="34" charset="0"/>
              </a:rPr>
              <a:t>No, examining patient data, or collecting information from questionnaires or interviews can also be a type of clinical research. </a:t>
            </a:r>
          </a:p>
        </p:txBody>
      </p:sp>
    </p:spTree>
    <p:extLst>
      <p:ext uri="{BB962C8B-B14F-4D97-AF65-F5344CB8AC3E}">
        <p14:creationId xmlns:p14="http://schemas.microsoft.com/office/powerpoint/2010/main" val="360631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D6B-7DBA-7641-A156-10A661CC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Medium" panose="020B0503020202020204" pitchFamily="34" charset="0"/>
              </a:rPr>
              <a:t>Clinical trials don’t always involve taking medicines?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DF8B-BE1F-6B49-AFE9-C52AD6145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venir Next Medium" panose="020B0503020202020204" pitchFamily="34" charset="0"/>
              </a:rPr>
              <a:t>No, clinical trials take many forms.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venir Next Medium" panose="020B0503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venir Next Medium" panose="020B0503020202020204" pitchFamily="34" charset="0"/>
              </a:rPr>
              <a:t>In some, you may fill out questionnaires after receiving some teaching to determine if you understand something better.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venir Next Medium" panose="020B0503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venir Next Medium" panose="020B0503020202020204" pitchFamily="34" charset="0"/>
              </a:rPr>
              <a:t>In other trials, a new type of blood, urine or other tissue sample test could be done to see if something about your diagnosis can be predicted or figured out better. </a:t>
            </a:r>
          </a:p>
        </p:txBody>
      </p:sp>
    </p:spTree>
    <p:extLst>
      <p:ext uri="{BB962C8B-B14F-4D97-AF65-F5344CB8AC3E}">
        <p14:creationId xmlns:p14="http://schemas.microsoft.com/office/powerpoint/2010/main" val="13599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4707</TotalTime>
  <Words>1397</Words>
  <Application>Microsoft Macintosh PowerPoint</Application>
  <PresentationFormat>Widescreen</PresentationFormat>
  <Paragraphs>175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Avenir Next Medium</vt:lpstr>
      <vt:lpstr>Calibri</vt:lpstr>
      <vt:lpstr>Calibri Light</vt:lpstr>
      <vt:lpstr>Office Theme</vt:lpstr>
      <vt:lpstr>Should I take part in a clinical trial? </vt:lpstr>
      <vt:lpstr>PowerPoint Presentation</vt:lpstr>
      <vt:lpstr>Financial COI</vt:lpstr>
      <vt:lpstr>Outline</vt:lpstr>
      <vt:lpstr>Q &amp; A</vt:lpstr>
      <vt:lpstr>What is clinical research? </vt:lpstr>
      <vt:lpstr>What is a clinical trial? </vt:lpstr>
      <vt:lpstr>Are clinical trials the only kind of clinical research? </vt:lpstr>
      <vt:lpstr>Clinical trials don’t always involve taking medicines?</vt:lpstr>
      <vt:lpstr>If I am offered, do I have to take part?  </vt:lpstr>
      <vt:lpstr>What do you have to do to take part in a clinical trial?</vt:lpstr>
      <vt:lpstr>Am I going to be a guinea pig? Am I going to be safe if I take part in a clinical trial of a new cancer drug?</vt:lpstr>
      <vt:lpstr>Patient protections in clinical trials</vt:lpstr>
      <vt:lpstr>Heinous events </vt:lpstr>
      <vt:lpstr>Atrocities closer to home</vt:lpstr>
      <vt:lpstr>Foundational ethics documents</vt:lpstr>
      <vt:lpstr>Foundational ethics documents</vt:lpstr>
      <vt:lpstr>What does this mean for research? </vt:lpstr>
      <vt:lpstr>What is an IRB? </vt:lpstr>
      <vt:lpstr>Examples of questions</vt:lpstr>
      <vt:lpstr>Which anti-nausea medication is better, ondansetron vs palonosetron?</vt:lpstr>
      <vt:lpstr>Is doxorubicin and temsirolimus better than doxorubicin alone? </vt:lpstr>
      <vt:lpstr>Types of treatment clinical trials</vt:lpstr>
      <vt:lpstr>How do I find clinical trials? </vt:lpstr>
      <vt:lpstr>ClinicalTrials.gov</vt:lpstr>
      <vt:lpstr>What do you find? </vt:lpstr>
      <vt:lpstr>Zoom in on leiomyosarcoma, active trials</vt:lpstr>
      <vt:lpstr>Details</vt:lpstr>
      <vt:lpstr>Questions</vt:lpstr>
      <vt:lpstr>In any case…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 I take part  in a clinical trial? </dc:title>
  <dc:creator>Microsoft Office User</dc:creator>
  <cp:lastModifiedBy>Microsoft Office User</cp:lastModifiedBy>
  <cp:revision>32</cp:revision>
  <dcterms:created xsi:type="dcterms:W3CDTF">2019-09-07T20:56:35Z</dcterms:created>
  <dcterms:modified xsi:type="dcterms:W3CDTF">2019-09-29T12:45:56Z</dcterms:modified>
</cp:coreProperties>
</file>